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11"/>
  </p:notesMasterIdLst>
  <p:handoutMasterIdLst>
    <p:handoutMasterId r:id="rId12"/>
  </p:handoutMasterIdLst>
  <p:sldIdLst>
    <p:sldId id="1686" r:id="rId2"/>
    <p:sldId id="1685" r:id="rId3"/>
    <p:sldId id="882" r:id="rId4"/>
    <p:sldId id="1217" r:id="rId5"/>
    <p:sldId id="911" r:id="rId6"/>
    <p:sldId id="982" r:id="rId7"/>
    <p:sldId id="1408" r:id="rId8"/>
    <p:sldId id="1406" r:id="rId9"/>
    <p:sldId id="789" r:id="rId10"/>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A874DD-6C40-784A-AC2B-DE456E366136}">
          <p14:sldIdLst>
            <p14:sldId id="1686"/>
            <p14:sldId id="1685"/>
            <p14:sldId id="882"/>
            <p14:sldId id="1217"/>
            <p14:sldId id="911"/>
            <p14:sldId id="982"/>
          </p14:sldIdLst>
        </p14:section>
        <p14:section name="How HDF Works" id="{213F853D-7289-724D-828A-C49635765BC0}">
          <p14:sldIdLst>
            <p14:sldId id="1408"/>
            <p14:sldId id="1406"/>
            <p14:sldId id="7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9D6"/>
    <a:srgbClr val="FF700A"/>
    <a:srgbClr val="3B8640"/>
    <a:srgbClr val="4EB139"/>
    <a:srgbClr val="3FAE2A"/>
    <a:srgbClr val="818A8F"/>
    <a:srgbClr val="44697D"/>
    <a:srgbClr val="000000"/>
    <a:srgbClr val="1E1E1E"/>
    <a:srgbClr val="E0E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0153" autoAdjust="0"/>
  </p:normalViewPr>
  <p:slideViewPr>
    <p:cSldViewPr>
      <p:cViewPr varScale="1">
        <p:scale>
          <a:sx n="94" d="100"/>
          <a:sy n="94" d="100"/>
        </p:scale>
        <p:origin x="1112" y="192"/>
      </p:cViewPr>
      <p:guideLst>
        <p:guide orient="horz" pos="2160"/>
        <p:guide pos="3840"/>
        <p:guide orient="horz" pos="2323"/>
        <p:guide pos="6756"/>
        <p:guide orient="horz" pos="3294"/>
        <p:guide orient="horz" pos="2465"/>
        <p:guide pos="248"/>
        <p:guide pos="7573"/>
        <p:guide pos="2751"/>
        <p:guide orient="horz" pos="3503"/>
        <p:guide/>
      </p:guideLst>
    </p:cSldViewPr>
  </p:slideViewPr>
  <p:outlineViewPr>
    <p:cViewPr>
      <p:scale>
        <a:sx n="33" d="100"/>
        <a:sy n="33" d="100"/>
      </p:scale>
      <p:origin x="0" y="3432"/>
    </p:cViewPr>
  </p:outlineViewPr>
  <p:notesTextViewPr>
    <p:cViewPr>
      <p:scale>
        <a:sx n="3" d="2"/>
        <a:sy n="3" d="2"/>
      </p:scale>
      <p:origin x="0" y="0"/>
    </p:cViewPr>
  </p:notesTextViewPr>
  <p:sorterViewPr>
    <p:cViewPr>
      <p:scale>
        <a:sx n="55" d="100"/>
        <a:sy n="55" d="100"/>
      </p:scale>
      <p:origin x="0" y="0"/>
    </p:cViewPr>
  </p:sorterViewPr>
  <p:notesViewPr>
    <p:cSldViewPr>
      <p:cViewPr>
        <p:scale>
          <a:sx n="80" d="100"/>
          <a:sy n="80" d="100"/>
        </p:scale>
        <p:origin x="4974" y="11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5" name="Slide Number Placeholder 4"/>
          <p:cNvSpPr>
            <a:spLocks noGrp="1"/>
          </p:cNvSpPr>
          <p:nvPr>
            <p:ph type="sldNum" sz="quarter" idx="3"/>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D2BAC82F-8FB2-4738-860E-463491E56E73}" type="slidenum">
              <a:rPr lang="en-US" smtClean="0"/>
              <a:t>‹nº›</a:t>
            </a:fld>
            <a:endParaRPr lang="en-US" dirty="0"/>
          </a:p>
        </p:txBody>
      </p:sp>
    </p:spTree>
    <p:extLst>
      <p:ext uri="{BB962C8B-B14F-4D97-AF65-F5344CB8AC3E}">
        <p14:creationId xmlns:p14="http://schemas.microsoft.com/office/powerpoint/2010/main" val="3257888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91738"/>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37610"/>
            <a:ext cx="5486400" cy="4429496"/>
          </a:xfrm>
          <a:prstGeom prst="rect">
            <a:avLst/>
          </a:prstGeom>
        </p:spPr>
        <p:txBody>
          <a:bodyPr vert="horz" lIns="91440" tIns="45720" rIns="91440" bIns="45720"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7" name="Slide Number Placeholder 6"/>
          <p:cNvSpPr>
            <a:spLocks noGrp="1"/>
          </p:cNvSpPr>
          <p:nvPr>
            <p:ph type="sldNum" sz="quarter" idx="5"/>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65F8852D-A642-44AF-93F0-4A3BD6E66CA8}" type="slidenum">
              <a:rPr lang="en-US" smtClean="0"/>
              <a:pPr/>
              <a:t>‹nº›</a:t>
            </a:fld>
            <a:endParaRPr lang="en-US" dirty="0"/>
          </a:p>
        </p:txBody>
      </p:sp>
    </p:spTree>
    <p:extLst>
      <p:ext uri="{BB962C8B-B14F-4D97-AF65-F5344CB8AC3E}">
        <p14:creationId xmlns:p14="http://schemas.microsoft.com/office/powerpoint/2010/main" val="3792295113"/>
      </p:ext>
    </p:extLst>
  </p:cSld>
  <p:clrMap bg1="lt1" tx1="dk1" bg2="lt2" tx2="dk2" accent1="accent1" accent2="accent2" accent3="accent3" accent4="accent4" accent5="accent5" accent6="accent6" hlink="hlink" folHlink="folHlink"/>
  <p:hf hdr="0" dt="0"/>
  <p:notesStyle>
    <a:lvl1pPr marL="176213" indent="-176213" algn="l" defTabSz="1097280" rtl="0" eaLnBrk="1" latinLnBrk="0" hangingPunct="1">
      <a:buFont typeface="Arial" pitchFamily="34" charset="0"/>
      <a:buChar char="•"/>
      <a:defRPr sz="1400" kern="1200">
        <a:solidFill>
          <a:schemeClr val="tx1"/>
        </a:solidFill>
        <a:latin typeface="+mn-lt"/>
        <a:ea typeface="+mn-ea"/>
        <a:cs typeface="+mn-cs"/>
      </a:defRPr>
    </a:lvl1pPr>
    <a:lvl2pPr marL="396875" indent="-220663" algn="l" defTabSz="1097280" rtl="0" eaLnBrk="1" latinLnBrk="0" hangingPunct="1">
      <a:buFont typeface="Calibri" pitchFamily="34" charset="0"/>
      <a:buChar char="‒"/>
      <a:defRPr sz="1400" kern="1200">
        <a:solidFill>
          <a:schemeClr val="tx1"/>
        </a:solidFill>
        <a:latin typeface="+mn-lt"/>
        <a:ea typeface="+mn-ea"/>
        <a:cs typeface="+mn-cs"/>
      </a:defRPr>
    </a:lvl2pPr>
    <a:lvl3pPr marL="285750" indent="-285750" algn="l" defTabSz="1097280" rtl="0" eaLnBrk="1" latinLnBrk="0" hangingPunct="1">
      <a:buFont typeface="Arial" pitchFamily="34" charset="0"/>
      <a:buChar char="•"/>
      <a:defRPr sz="1400" kern="1200">
        <a:solidFill>
          <a:schemeClr val="tx1"/>
        </a:solidFill>
        <a:latin typeface="+mn-lt"/>
        <a:ea typeface="+mn-ea"/>
        <a:cs typeface="+mn-cs"/>
      </a:defRPr>
    </a:lvl3pPr>
    <a:lvl4pPr marL="285750" indent="-285750" algn="l" defTabSz="1097280" rtl="0" eaLnBrk="1" latinLnBrk="0" hangingPunct="1">
      <a:buFont typeface="Arial" pitchFamily="34" charset="0"/>
      <a:buChar char="•"/>
      <a:defRPr sz="1400" kern="1200">
        <a:solidFill>
          <a:schemeClr val="tx1"/>
        </a:solidFill>
        <a:latin typeface="+mn-lt"/>
        <a:ea typeface="+mn-ea"/>
        <a:cs typeface="+mn-cs"/>
      </a:defRPr>
    </a:lvl4pPr>
    <a:lvl5pPr marL="285750" indent="-285750" algn="l" defTabSz="1097280" rtl="0" eaLnBrk="1" latinLnBrk="0" hangingPunct="1">
      <a:buFont typeface="Arial" pitchFamily="34" charset="0"/>
      <a:buChar char="•"/>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None/>
            </a:pPr>
            <a:r>
              <a:rPr lang="en-US" sz="1400" b="1" dirty="0"/>
              <a:t>TALK TRACK</a:t>
            </a:r>
          </a:p>
          <a:p>
            <a:pPr marL="0" indent="0">
              <a:buNone/>
            </a:pPr>
            <a:r>
              <a:rPr lang="en-US" sz="1400" b="0" baseline="0" dirty="0"/>
              <a:t>Before I wrap up, let me summarize why Hortonworks is better than other Big Data options you might be considering.</a:t>
            </a:r>
          </a:p>
          <a:p>
            <a:pPr marL="0" indent="0">
              <a:buNone/>
            </a:pPr>
            <a:endParaRPr lang="en-US" sz="1400" b="0" baseline="0" dirty="0"/>
          </a:p>
          <a:p>
            <a:pPr marL="0" indent="0">
              <a:lnSpc>
                <a:spcPct val="90000"/>
              </a:lnSpc>
              <a:buNone/>
            </a:pPr>
            <a:r>
              <a:rPr lang="en-US" sz="1400" b="1" dirty="0"/>
              <a:t>[NEXT SLIDE]</a:t>
            </a:r>
            <a:endParaRPr lang="en-US" sz="900" dirty="0">
              <a:solidFill>
                <a:srgbClr val="FFFFFF"/>
              </a:solidFill>
              <a:cs typeface="Calibri"/>
            </a:endParaRPr>
          </a:p>
          <a:p>
            <a:pPr marL="176193" marR="0" lvl="0" indent="-176193" algn="l" defTabSz="1097153" rtl="0" eaLnBrk="1" fontAlgn="auto" latinLnBrk="0" hangingPunct="1">
              <a:lnSpc>
                <a:spcPct val="100000"/>
              </a:lnSpc>
              <a:spcBef>
                <a:spcPts val="0"/>
              </a:spcBef>
              <a:spcAft>
                <a:spcPts val="0"/>
              </a:spcAft>
              <a:buClrTx/>
              <a:buSzTx/>
              <a:buFont typeface="Arial" pitchFamily="34" charset="0"/>
              <a:buNone/>
              <a:tabLst/>
              <a:defRPr/>
            </a:pPr>
            <a:endParaRPr lang="en-US" dirty="0"/>
          </a:p>
        </p:txBody>
      </p:sp>
      <p:sp>
        <p:nvSpPr>
          <p:cNvPr id="4" name="Footer Placeholder 3"/>
          <p:cNvSpPr>
            <a:spLocks noGrp="1"/>
          </p:cNvSpPr>
          <p:nvPr>
            <p:ph type="ftr" sz="quarter" idx="10"/>
          </p:nvPr>
        </p:nvSpPr>
        <p:spPr/>
        <p:txBody>
          <a:bodyPr/>
          <a:lstStyle/>
          <a:p>
            <a:r>
              <a:rPr lang="en-US" dirty="0"/>
              <a:t>Hortonworks: Powering the Future of Data</a:t>
            </a:r>
          </a:p>
        </p:txBody>
      </p:sp>
      <p:sp>
        <p:nvSpPr>
          <p:cNvPr id="5" name="Slide Number Placeholder 4"/>
          <p:cNvSpPr>
            <a:spLocks noGrp="1"/>
          </p:cNvSpPr>
          <p:nvPr>
            <p:ph type="sldNum" sz="quarter" idx="11"/>
          </p:nvPr>
        </p:nvSpPr>
        <p:spPr/>
        <p:txBody>
          <a:bodyPr/>
          <a:lstStyle/>
          <a:p>
            <a:fld id="{65F8852D-A642-44AF-93F0-4A3BD6E66CA8}" type="slidenum">
              <a:rPr lang="en-US" smtClean="0"/>
              <a:pPr/>
              <a:t>1</a:t>
            </a:fld>
            <a:endParaRPr lang="en-US" dirty="0"/>
          </a:p>
        </p:txBody>
      </p:sp>
    </p:spTree>
    <p:extLst>
      <p:ext uri="{BB962C8B-B14F-4D97-AF65-F5344CB8AC3E}">
        <p14:creationId xmlns:p14="http://schemas.microsoft.com/office/powerpoint/2010/main" val="110055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a:t>
            </a:fld>
            <a:endParaRPr lang="en-US" dirty="0"/>
          </a:p>
        </p:txBody>
      </p:sp>
    </p:spTree>
    <p:extLst>
      <p:ext uri="{BB962C8B-B14F-4D97-AF65-F5344CB8AC3E}">
        <p14:creationId xmlns:p14="http://schemas.microsoft.com/office/powerpoint/2010/main" val="225948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1677E594-4005-43F8-B8F3-453F0010D50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85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Text Box 1"/>
          <p:cNvSpPr txBox="1">
            <a:spLocks noChangeArrowheads="1"/>
          </p:cNvSpPr>
          <p:nvPr/>
        </p:nvSpPr>
        <p:spPr bwMode="auto">
          <a:xfrm>
            <a:off x="889000" y="566738"/>
            <a:ext cx="3559175" cy="2835275"/>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dirty="0"/>
          </a:p>
        </p:txBody>
      </p:sp>
      <p:sp>
        <p:nvSpPr>
          <p:cNvPr id="91139" name="Text Box 2"/>
          <p:cNvSpPr>
            <a:spLocks noGrp="1" noChangeArrowheads="1"/>
          </p:cNvSpPr>
          <p:nvPr>
            <p:ph type="body"/>
          </p:nvPr>
        </p:nvSpPr>
        <p:spPr>
          <a:xfrm>
            <a:off x="711200" y="3589338"/>
            <a:ext cx="3914775" cy="3402012"/>
          </a:xfrm>
          <a:noFill/>
          <a:ln/>
        </p:spPr>
        <p:txBody>
          <a:bodyPr lIns="0" tIns="0" rIns="0" bIns="0"/>
          <a:lstStyle/>
          <a:p>
            <a:endParaRPr lang="en-US" sz="1200" b="0" kern="1200" dirty="0">
              <a:solidFill>
                <a:schemeClr val="tx1"/>
              </a:solidFill>
              <a:latin typeface="+mn-lt"/>
              <a:ea typeface="ヒラギノ角ゴ Pro W3" charset="-128"/>
              <a:cs typeface="ヒラギノ角ゴ Pro W3" charset="-128"/>
            </a:endParaRPr>
          </a:p>
        </p:txBody>
      </p:sp>
      <p:sp>
        <p:nvSpPr>
          <p:cNvPr id="91140" name="Text Box 3"/>
          <p:cNvSpPr txBox="1">
            <a:spLocks noChangeArrowheads="1"/>
          </p:cNvSpPr>
          <p:nvPr/>
        </p:nvSpPr>
        <p:spPr bwMode="auto">
          <a:xfrm>
            <a:off x="808038" y="3687763"/>
            <a:ext cx="4435475" cy="4014787"/>
          </a:xfrm>
          <a:prstGeom prst="rect">
            <a:avLst/>
          </a:prstGeom>
          <a:noFill/>
          <a:ln w="9525">
            <a:noFill/>
            <a:round/>
            <a:headEnd/>
            <a:tailEnd/>
          </a:ln>
        </p:spPr>
        <p:txBody>
          <a:bodyPr lIns="80766" tIns="41998" rIns="80766" bIns="41998"/>
          <a:lstStyle/>
          <a:p>
            <a:pPr>
              <a:spcBef>
                <a:spcPts val="500"/>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a:solidFill>
                  <a:srgbClr val="000000"/>
                </a:solidFill>
              </a:rPr>
              <a:t>&lt;PRESENTATION&gt;</a:t>
            </a: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a:solidFill>
                  <a:srgbClr val="000000"/>
                </a:solidFill>
              </a:rPr>
              <a:t>The newest way that </a:t>
            </a:r>
            <a:r>
              <a:rPr lang="en-GB" sz="1100" dirty="0" err="1">
                <a:solidFill>
                  <a:srgbClr val="000000"/>
                </a:solidFill>
              </a:rPr>
              <a:t>JBoss</a:t>
            </a:r>
            <a:r>
              <a:rPr lang="en-GB" sz="1100" dirty="0">
                <a:solidFill>
                  <a:srgbClr val="000000"/>
                </a:solidFill>
              </a:rPr>
              <a:t> is delivering Enterprise-class stability and performance is with </a:t>
            </a:r>
            <a:r>
              <a:rPr lang="en-GB" sz="1100" dirty="0" err="1">
                <a:solidFill>
                  <a:srgbClr val="000000"/>
                </a:solidFill>
              </a:rPr>
              <a:t>JBoss</a:t>
            </a:r>
            <a:r>
              <a:rPr lang="en-GB" sz="1100" dirty="0">
                <a:solidFill>
                  <a:srgbClr val="000000"/>
                </a:solidFill>
              </a:rPr>
              <a:t> Enterprise Platforms. </a:t>
            </a: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ndParaRP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a:solidFill>
                  <a:srgbClr val="000000"/>
                </a:solidFill>
                <a:ea typeface="Helvetica"/>
                <a:cs typeface="Helvetica"/>
              </a:rPr>
              <a:t>Having to integrate, and maintain the integrations between the multiple community projects to meet your enterprise middleware platform needs can add complexity and cost to your IT operations.  Red Hat solves this problem with </a:t>
            </a:r>
            <a:r>
              <a:rPr lang="en-GB" sz="1100" dirty="0" err="1">
                <a:solidFill>
                  <a:srgbClr val="000000"/>
                </a:solidFill>
                <a:ea typeface="Helvetica"/>
                <a:cs typeface="Helvetica"/>
              </a:rPr>
              <a:t>JBoss</a:t>
            </a:r>
            <a:r>
              <a:rPr lang="en-GB" sz="1100" dirty="0">
                <a:solidFill>
                  <a:srgbClr val="000000"/>
                </a:solidFill>
                <a:ea typeface="Helvetica"/>
                <a:cs typeface="Helvetica"/>
              </a:rPr>
              <a:t> Enterprise Platforms.  </a:t>
            </a: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a typeface="Helvetica"/>
              <a:cs typeface="Helvetica"/>
            </a:endParaRP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err="1">
                <a:solidFill>
                  <a:srgbClr val="000000"/>
                </a:solidFill>
                <a:ea typeface="Helvetica"/>
                <a:cs typeface="Helvetica"/>
              </a:rPr>
              <a:t>JBoss</a:t>
            </a:r>
            <a:r>
              <a:rPr lang="en-GB" sz="1100" dirty="0">
                <a:solidFill>
                  <a:srgbClr val="000000"/>
                </a:solidFill>
                <a:ea typeface="Helvetica"/>
                <a:cs typeface="Helvetica"/>
              </a:rPr>
              <a:t> Enterprise Platforms integrate the most popular </a:t>
            </a:r>
            <a:r>
              <a:rPr lang="en-GB" sz="1100" dirty="0" err="1">
                <a:solidFill>
                  <a:srgbClr val="000000"/>
                </a:solidFill>
                <a:ea typeface="Helvetica"/>
                <a:cs typeface="Helvetica"/>
              </a:rPr>
              <a:t>JBoss.org</a:t>
            </a:r>
            <a:r>
              <a:rPr lang="en-GB" sz="1100" dirty="0">
                <a:solidFill>
                  <a:srgbClr val="000000"/>
                </a:solidFill>
                <a:ea typeface="Helvetica"/>
                <a:cs typeface="Helvetica"/>
              </a:rPr>
              <a:t> projects into stable, secure, certified distributions with a single patch and update stream.  </a:t>
            </a:r>
            <a:r>
              <a:rPr lang="en-GB" sz="1100" dirty="0" err="1">
                <a:solidFill>
                  <a:srgbClr val="000000"/>
                </a:solidFill>
                <a:ea typeface="Helvetica"/>
                <a:cs typeface="Helvetica"/>
              </a:rPr>
              <a:t>JBoss</a:t>
            </a:r>
            <a:r>
              <a:rPr lang="en-GB" sz="1100" dirty="0">
                <a:solidFill>
                  <a:srgbClr val="000000"/>
                </a:solidFill>
                <a:ea typeface="Helvetica"/>
                <a:cs typeface="Helvetica"/>
              </a:rPr>
              <a:t> Enterprise Platforms are available via subscriptions that include certified software, industry-leading support, updates and patches, documentation and multi-year maintenance policies.</a:t>
            </a: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a typeface="Helvetica"/>
              <a:cs typeface="Helvetica"/>
            </a:endParaRP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a:solidFill>
                  <a:srgbClr val="000000"/>
                </a:solidFill>
                <a:ea typeface="Helvetica"/>
                <a:cs typeface="Helvetica"/>
              </a:rPr>
              <a:t>Now, customers can leverage all the innovation, flexibility and value of open source without additional time and expense of maintain their own application platform.  Everybody wins. </a:t>
            </a:r>
          </a:p>
          <a:p>
            <a:pPr>
              <a:spcBef>
                <a:spcPts val="2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a typeface="Helvetica"/>
              <a:cs typeface="Helvetica"/>
            </a:endParaRPr>
          </a:p>
          <a:p>
            <a:pPr>
              <a:spcBef>
                <a:spcPts val="300"/>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r>
              <a:rPr lang="en-GB" sz="1100" dirty="0">
                <a:solidFill>
                  <a:srgbClr val="000000"/>
                </a:solidFill>
              </a:rPr>
              <a:t>&lt;/PRESENTATION&gt;</a:t>
            </a:r>
          </a:p>
          <a:p>
            <a:pPr>
              <a:spcBef>
                <a:spcPts val="338"/>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ndParaRPr>
          </a:p>
          <a:p>
            <a:pPr>
              <a:spcBef>
                <a:spcPts val="300"/>
              </a:spcBef>
              <a:tabLst>
                <a:tab pos="0" algn="l"/>
                <a:tab pos="819150" algn="l"/>
                <a:tab pos="1639888" algn="l"/>
                <a:tab pos="2460625" algn="l"/>
                <a:tab pos="3281363" algn="l"/>
                <a:tab pos="4102100" algn="l"/>
                <a:tab pos="4922838" algn="l"/>
                <a:tab pos="5743575" algn="l"/>
                <a:tab pos="6564313" algn="l"/>
                <a:tab pos="7385050" algn="l"/>
                <a:tab pos="8205788" algn="l"/>
                <a:tab pos="9024938" algn="l"/>
              </a:tabLst>
            </a:pPr>
            <a:endParaRPr lang="en-GB" sz="1100" dirty="0">
              <a:solidFill>
                <a:srgbClr val="000000"/>
              </a:solidFill>
            </a:endParaRPr>
          </a:p>
        </p:txBody>
      </p:sp>
    </p:spTree>
    <p:extLst>
      <p:ext uri="{BB962C8B-B14F-4D97-AF65-F5344CB8AC3E}">
        <p14:creationId xmlns:p14="http://schemas.microsoft.com/office/powerpoint/2010/main" val="202197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037610"/>
            <a:ext cx="5486400" cy="4429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0" name="Shape 640"/>
          <p:cNvSpPr>
            <a:spLocks noGrp="1" noRot="1" noChangeAspect="1"/>
          </p:cNvSpPr>
          <p:nvPr>
            <p:ph type="sldImg" idx="2"/>
          </p:nvPr>
        </p:nvSpPr>
        <p:spPr>
          <a:xfrm>
            <a:off x="685800" y="69215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5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4413"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7" name="Shape 59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98" name="Shape 598"/>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1097280" rtl="0" eaLnBrk="1" fontAlgn="auto" latinLnBrk="0" hangingPunct="1">
              <a:lnSpc>
                <a:spcPct val="100000"/>
              </a:lnSpc>
              <a:spcBef>
                <a:spcPts val="0"/>
              </a:spcBef>
              <a:spcAft>
                <a:spcPts val="0"/>
              </a:spcAft>
              <a:buClr>
                <a:prstClr val="black"/>
              </a:buClr>
              <a:buSzPts val="300"/>
              <a:buFont typeface="Calibri"/>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1097280" rtl="0" eaLnBrk="1" fontAlgn="auto" latinLnBrk="0" hangingPunct="1">
                <a:lnSpc>
                  <a:spcPct val="100000"/>
                </a:lnSpc>
                <a:spcBef>
                  <a:spcPts val="0"/>
                </a:spcBef>
                <a:spcAft>
                  <a:spcPts val="0"/>
                </a:spcAft>
                <a:buClr>
                  <a:prstClr val="black"/>
                </a:buClr>
                <a:buSzPts val="300"/>
                <a:buFont typeface="Calibri"/>
                <a:buNone/>
                <a:tabLst/>
                <a:defRPr/>
              </a:pPr>
              <a:t>8</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156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fr-FR" dirty="0"/>
          </a:p>
        </p:txBody>
      </p:sp>
      <p:sp>
        <p:nvSpPr>
          <p:cNvPr id="4" name="Footer Placeholder 3"/>
          <p:cNvSpPr>
            <a:spLocks noGrp="1"/>
          </p:cNvSpPr>
          <p:nvPr>
            <p:ph type="ftr" sz="quarter" idx="10"/>
          </p:nvPr>
        </p:nvSpPr>
        <p:spPr/>
        <p:txBody>
          <a:bodyPr/>
          <a:lstStyle/>
          <a:p>
            <a:r>
              <a:rPr lang="en-US"/>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9</a:t>
            </a:fld>
            <a:endParaRPr lang="en-US" dirty="0"/>
          </a:p>
        </p:txBody>
      </p:sp>
    </p:spTree>
    <p:extLst>
      <p:ext uri="{BB962C8B-B14F-4D97-AF65-F5344CB8AC3E}">
        <p14:creationId xmlns:p14="http://schemas.microsoft.com/office/powerpoint/2010/main" val="130870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Sec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3048000"/>
            <a:ext cx="13194792" cy="78483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Section Title Goes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‹nº›</a:t>
            </a:fld>
            <a:endParaRPr lang="en-US" dirty="0"/>
          </a:p>
        </p:txBody>
      </p:sp>
    </p:spTree>
    <p:extLst>
      <p:ext uri="{BB962C8B-B14F-4D97-AF65-F5344CB8AC3E}">
        <p14:creationId xmlns:p14="http://schemas.microsoft.com/office/powerpoint/2010/main" val="22405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731525" y="257811"/>
            <a:ext cx="13167300" cy="703500"/>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dk1"/>
              </a:buClr>
              <a:buSzPts val="4300"/>
              <a:buFont typeface="Arial"/>
              <a:buNone/>
              <a:defRPr sz="43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9pPr>
          </a:lstStyle>
          <a:p>
            <a:endParaRPr/>
          </a:p>
        </p:txBody>
      </p:sp>
      <p:sp>
        <p:nvSpPr>
          <p:cNvPr id="163" name="Shape 163"/>
          <p:cNvSpPr txBox="1">
            <a:spLocks noGrp="1"/>
          </p:cNvSpPr>
          <p:nvPr>
            <p:ph type="body" idx="1"/>
          </p:nvPr>
        </p:nvSpPr>
        <p:spPr>
          <a:xfrm>
            <a:off x="731520" y="1327725"/>
            <a:ext cx="4216500" cy="557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99"/>
              </a:spcBef>
              <a:spcAft>
                <a:spcPts val="0"/>
              </a:spcAft>
              <a:buClr>
                <a:srgbClr val="69BE28"/>
              </a:buClr>
              <a:buSzPts val="2100"/>
              <a:buFont typeface="Noto Sans Symbols"/>
              <a:buNone/>
              <a:defRPr sz="2800" b="1" i="0" u="none" strike="noStrike" cap="none">
                <a:solidFill>
                  <a:schemeClr val="dk1"/>
                </a:solidFill>
                <a:latin typeface="Arial"/>
                <a:ea typeface="Arial"/>
                <a:cs typeface="Arial"/>
                <a:sym typeface="Arial"/>
              </a:defRPr>
            </a:lvl1pPr>
            <a:lvl2pPr marL="914400" marR="0" lvl="1" indent="-228600" algn="l" rtl="0">
              <a:lnSpc>
                <a:spcPct val="90000"/>
              </a:lnSpc>
              <a:spcBef>
                <a:spcPts val="799"/>
              </a:spcBef>
              <a:spcAft>
                <a:spcPts val="0"/>
              </a:spcAft>
              <a:buClr>
                <a:srgbClr val="1E1E1E"/>
              </a:buClr>
              <a:buSzPts val="2300"/>
              <a:buFont typeface="Merriweather Sans"/>
              <a:buNone/>
              <a:defRPr sz="2300" b="0" i="0" u="none" strike="noStrike" cap="none">
                <a:solidFill>
                  <a:srgbClr val="1E1E1E"/>
                </a:solidFill>
                <a:latin typeface="Arial"/>
                <a:ea typeface="Arial"/>
                <a:cs typeface="Arial"/>
                <a:sym typeface="Arial"/>
              </a:defRPr>
            </a:lvl2pPr>
            <a:lvl3pPr marL="1371600" marR="0" lvl="2" indent="-349250" algn="l" rtl="0">
              <a:spcBef>
                <a:spcPts val="799"/>
              </a:spcBef>
              <a:spcAft>
                <a:spcPts val="0"/>
              </a:spcAft>
              <a:buClr>
                <a:schemeClr val="accent1"/>
              </a:buClr>
              <a:buSzPts val="1900"/>
              <a:buFont typeface="Arial"/>
              <a:buChar char="•"/>
              <a:defRPr sz="1900" b="0" i="0" u="none" strike="noStrike" cap="none">
                <a:solidFill>
                  <a:srgbClr val="1E1E1E"/>
                </a:solidFill>
                <a:latin typeface="Arial"/>
                <a:ea typeface="Arial"/>
                <a:cs typeface="Arial"/>
                <a:sym typeface="Arial"/>
              </a:defRPr>
            </a:lvl3pPr>
            <a:lvl4pPr marL="1828800" marR="0" lvl="3" indent="-342900" algn="l" rtl="0">
              <a:lnSpc>
                <a:spcPct val="100000"/>
              </a:lnSpc>
              <a:spcBef>
                <a:spcPts val="799"/>
              </a:spcBef>
              <a:spcAft>
                <a:spcPts val="0"/>
              </a:spcAft>
              <a:buClr>
                <a:srgbClr val="1E1E1E"/>
              </a:buClr>
              <a:buSzPts val="1800"/>
              <a:buFont typeface="Arial"/>
              <a:buChar char="–"/>
              <a:defRPr sz="1800" b="0" i="0" u="none" strike="noStrike" cap="none">
                <a:solidFill>
                  <a:srgbClr val="1E1E1E"/>
                </a:solidFill>
                <a:latin typeface="Arial"/>
                <a:ea typeface="Arial"/>
                <a:cs typeface="Arial"/>
                <a:sym typeface="Arial"/>
              </a:defRPr>
            </a:lvl4pPr>
            <a:lvl5pPr marL="2286000" marR="0" lvl="4" indent="-317500" algn="l" rtl="0">
              <a:spcBef>
                <a:spcPts val="799"/>
              </a:spcBef>
              <a:spcAft>
                <a:spcPts val="0"/>
              </a:spcAft>
              <a:buClr>
                <a:srgbClr val="1E1E1E"/>
              </a:buClr>
              <a:buSzPts val="1400"/>
              <a:buFont typeface="Merriweather Sans"/>
              <a:buChar char="-"/>
              <a:defRPr sz="1400" b="0" i="0" u="none" strike="noStrike" cap="none">
                <a:solidFill>
                  <a:srgbClr val="1E1E1E"/>
                </a:solidFill>
                <a:latin typeface="Arial"/>
                <a:ea typeface="Arial"/>
                <a:cs typeface="Arial"/>
                <a:sym typeface="Arial"/>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164" name="Shape 164"/>
          <p:cNvSpPr txBox="1">
            <a:spLocks noGrp="1"/>
          </p:cNvSpPr>
          <p:nvPr>
            <p:ph type="body" idx="2"/>
          </p:nvPr>
        </p:nvSpPr>
        <p:spPr>
          <a:xfrm>
            <a:off x="5216105" y="1327725"/>
            <a:ext cx="4216500" cy="557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99"/>
              </a:spcBef>
              <a:spcAft>
                <a:spcPts val="0"/>
              </a:spcAft>
              <a:buClr>
                <a:srgbClr val="69BE28"/>
              </a:buClr>
              <a:buSzPts val="2100"/>
              <a:buFont typeface="Noto Sans Symbols"/>
              <a:buNone/>
              <a:defRPr sz="2800" b="1" i="0" u="none" strike="noStrike" cap="none">
                <a:solidFill>
                  <a:schemeClr val="dk1"/>
                </a:solidFill>
                <a:latin typeface="Arial"/>
                <a:ea typeface="Arial"/>
                <a:cs typeface="Arial"/>
                <a:sym typeface="Arial"/>
              </a:defRPr>
            </a:lvl1pPr>
            <a:lvl2pPr marL="914400" marR="0" lvl="1" indent="-228600" algn="l" rtl="0">
              <a:lnSpc>
                <a:spcPct val="90000"/>
              </a:lnSpc>
              <a:spcBef>
                <a:spcPts val="799"/>
              </a:spcBef>
              <a:spcAft>
                <a:spcPts val="0"/>
              </a:spcAft>
              <a:buClr>
                <a:srgbClr val="1E1E1E"/>
              </a:buClr>
              <a:buSzPts val="2300"/>
              <a:buFont typeface="Merriweather Sans"/>
              <a:buNone/>
              <a:defRPr sz="2300" b="0" i="0" u="none" strike="noStrike" cap="none">
                <a:solidFill>
                  <a:srgbClr val="1E1E1E"/>
                </a:solidFill>
                <a:latin typeface="Arial"/>
                <a:ea typeface="Arial"/>
                <a:cs typeface="Arial"/>
                <a:sym typeface="Arial"/>
              </a:defRPr>
            </a:lvl2pPr>
            <a:lvl3pPr marL="1371600" marR="0" lvl="2" indent="-349250" algn="l" rtl="0">
              <a:spcBef>
                <a:spcPts val="799"/>
              </a:spcBef>
              <a:spcAft>
                <a:spcPts val="0"/>
              </a:spcAft>
              <a:buClr>
                <a:schemeClr val="accent1"/>
              </a:buClr>
              <a:buSzPts val="1900"/>
              <a:buFont typeface="Arial"/>
              <a:buChar char="•"/>
              <a:defRPr sz="1900" b="0" i="0" u="none" strike="noStrike" cap="none">
                <a:solidFill>
                  <a:srgbClr val="1E1E1E"/>
                </a:solidFill>
                <a:latin typeface="Arial"/>
                <a:ea typeface="Arial"/>
                <a:cs typeface="Arial"/>
                <a:sym typeface="Arial"/>
              </a:defRPr>
            </a:lvl3pPr>
            <a:lvl4pPr marL="1828800" marR="0" lvl="3" indent="-342900" algn="l" rtl="0">
              <a:lnSpc>
                <a:spcPct val="100000"/>
              </a:lnSpc>
              <a:spcBef>
                <a:spcPts val="799"/>
              </a:spcBef>
              <a:spcAft>
                <a:spcPts val="0"/>
              </a:spcAft>
              <a:buClr>
                <a:srgbClr val="1E1E1E"/>
              </a:buClr>
              <a:buSzPts val="1800"/>
              <a:buFont typeface="Arial"/>
              <a:buChar char="–"/>
              <a:defRPr sz="1800" b="0" i="0" u="none" strike="noStrike" cap="none">
                <a:solidFill>
                  <a:srgbClr val="1E1E1E"/>
                </a:solidFill>
                <a:latin typeface="Arial"/>
                <a:ea typeface="Arial"/>
                <a:cs typeface="Arial"/>
                <a:sym typeface="Arial"/>
              </a:defRPr>
            </a:lvl4pPr>
            <a:lvl5pPr marL="2286000" marR="0" lvl="4" indent="-317500" algn="l" rtl="0">
              <a:spcBef>
                <a:spcPts val="799"/>
              </a:spcBef>
              <a:spcAft>
                <a:spcPts val="0"/>
              </a:spcAft>
              <a:buClr>
                <a:srgbClr val="1E1E1E"/>
              </a:buClr>
              <a:buSzPts val="1400"/>
              <a:buFont typeface="Merriweather Sans"/>
              <a:buChar char="-"/>
              <a:defRPr sz="1400" b="0" i="0" u="none" strike="noStrike" cap="none">
                <a:solidFill>
                  <a:srgbClr val="1E1E1E"/>
                </a:solidFill>
                <a:latin typeface="Arial"/>
                <a:ea typeface="Arial"/>
                <a:cs typeface="Arial"/>
                <a:sym typeface="Arial"/>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165" name="Shape 165"/>
          <p:cNvSpPr txBox="1">
            <a:spLocks noGrp="1"/>
          </p:cNvSpPr>
          <p:nvPr>
            <p:ph type="body" idx="3"/>
          </p:nvPr>
        </p:nvSpPr>
        <p:spPr>
          <a:xfrm>
            <a:off x="9682264" y="1327725"/>
            <a:ext cx="4216500" cy="557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99"/>
              </a:spcBef>
              <a:spcAft>
                <a:spcPts val="0"/>
              </a:spcAft>
              <a:buClr>
                <a:srgbClr val="69BE28"/>
              </a:buClr>
              <a:buSzPts val="2100"/>
              <a:buFont typeface="Noto Sans Symbols"/>
              <a:buNone/>
              <a:defRPr sz="2800" b="1" i="0" u="none" strike="noStrike" cap="none">
                <a:solidFill>
                  <a:schemeClr val="dk1"/>
                </a:solidFill>
                <a:latin typeface="Arial"/>
                <a:ea typeface="Arial"/>
                <a:cs typeface="Arial"/>
                <a:sym typeface="Arial"/>
              </a:defRPr>
            </a:lvl1pPr>
            <a:lvl2pPr marL="914400" marR="0" lvl="1" indent="-228600" algn="l" rtl="0">
              <a:lnSpc>
                <a:spcPct val="90000"/>
              </a:lnSpc>
              <a:spcBef>
                <a:spcPts val="799"/>
              </a:spcBef>
              <a:spcAft>
                <a:spcPts val="0"/>
              </a:spcAft>
              <a:buClr>
                <a:srgbClr val="1E1E1E"/>
              </a:buClr>
              <a:buSzPts val="2300"/>
              <a:buFont typeface="Merriweather Sans"/>
              <a:buNone/>
              <a:defRPr sz="2300" b="0" i="0" u="none" strike="noStrike" cap="none">
                <a:solidFill>
                  <a:srgbClr val="1E1E1E"/>
                </a:solidFill>
                <a:latin typeface="Arial"/>
                <a:ea typeface="Arial"/>
                <a:cs typeface="Arial"/>
                <a:sym typeface="Arial"/>
              </a:defRPr>
            </a:lvl2pPr>
            <a:lvl3pPr marL="1371600" marR="0" lvl="2" indent="-349250" algn="l" rtl="0">
              <a:spcBef>
                <a:spcPts val="799"/>
              </a:spcBef>
              <a:spcAft>
                <a:spcPts val="0"/>
              </a:spcAft>
              <a:buClr>
                <a:schemeClr val="accent1"/>
              </a:buClr>
              <a:buSzPts val="1900"/>
              <a:buFont typeface="Arial"/>
              <a:buChar char="•"/>
              <a:defRPr sz="1900" b="0" i="0" u="none" strike="noStrike" cap="none">
                <a:solidFill>
                  <a:srgbClr val="1E1E1E"/>
                </a:solidFill>
                <a:latin typeface="Arial"/>
                <a:ea typeface="Arial"/>
                <a:cs typeface="Arial"/>
                <a:sym typeface="Arial"/>
              </a:defRPr>
            </a:lvl3pPr>
            <a:lvl4pPr marL="1828800" marR="0" lvl="3" indent="-342900" algn="l" rtl="0">
              <a:lnSpc>
                <a:spcPct val="100000"/>
              </a:lnSpc>
              <a:spcBef>
                <a:spcPts val="799"/>
              </a:spcBef>
              <a:spcAft>
                <a:spcPts val="0"/>
              </a:spcAft>
              <a:buClr>
                <a:srgbClr val="1E1E1E"/>
              </a:buClr>
              <a:buSzPts val="1800"/>
              <a:buFont typeface="Arial"/>
              <a:buChar char="–"/>
              <a:defRPr sz="1800" b="0" i="0" u="none" strike="noStrike" cap="none">
                <a:solidFill>
                  <a:srgbClr val="1E1E1E"/>
                </a:solidFill>
                <a:latin typeface="Arial"/>
                <a:ea typeface="Arial"/>
                <a:cs typeface="Arial"/>
                <a:sym typeface="Arial"/>
              </a:defRPr>
            </a:lvl4pPr>
            <a:lvl5pPr marL="2286000" marR="0" lvl="4" indent="-317500" algn="l" rtl="0">
              <a:spcBef>
                <a:spcPts val="799"/>
              </a:spcBef>
              <a:spcAft>
                <a:spcPts val="0"/>
              </a:spcAft>
              <a:buClr>
                <a:srgbClr val="1E1E1E"/>
              </a:buClr>
              <a:buSzPts val="1400"/>
              <a:buFont typeface="Merriweather Sans"/>
              <a:buChar char="-"/>
              <a:defRPr sz="1400" b="0" i="0" u="none" strike="noStrike" cap="none">
                <a:solidFill>
                  <a:srgbClr val="1E1E1E"/>
                </a:solidFill>
                <a:latin typeface="Arial"/>
                <a:ea typeface="Arial"/>
                <a:cs typeface="Arial"/>
                <a:sym typeface="Arial"/>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46960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Main Stage Slid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6937C83-0CEE-8849-AD15-6B460BF86FBF}"/>
              </a:ext>
            </a:extLst>
          </p:cNvPr>
          <p:cNvPicPr>
            <a:picLocks noChangeAspect="1"/>
          </p:cNvPicPr>
          <p:nvPr userDrawn="1"/>
        </p:nvPicPr>
        <p:blipFill>
          <a:blip r:embed="rId2"/>
          <a:stretch>
            <a:fillRect/>
          </a:stretch>
        </p:blipFill>
        <p:spPr>
          <a:xfrm>
            <a:off x="22693" y="0"/>
            <a:ext cx="14585014" cy="8229600"/>
          </a:xfrm>
          <a:prstGeom prst="rect">
            <a:avLst/>
          </a:prstGeom>
        </p:spPr>
      </p:pic>
      <p:pic>
        <p:nvPicPr>
          <p:cNvPr id="3" name="Picture 2" descr="iStock-483702814.jpg"/>
          <p:cNvPicPr>
            <a:picLocks noChangeAspect="1"/>
          </p:cNvPicPr>
          <p:nvPr userDrawn="1"/>
        </p:nvPicPr>
        <p:blipFill rotWithShape="1">
          <a:blip r:embed="rId3" cstate="email">
            <a:duotone>
              <a:prstClr val="black"/>
              <a:schemeClr val="accent1">
                <a:tint val="45000"/>
                <a:satMod val="400000"/>
              </a:schemeClr>
            </a:duotone>
            <a:alphaModFix amt="70000"/>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Title 1">
            <a:extLst>
              <a:ext uri="{FF2B5EF4-FFF2-40B4-BE49-F238E27FC236}">
                <a16:creationId xmlns:a16="http://schemas.microsoft.com/office/drawing/2014/main" id="{99E15741-1D38-794C-937C-D90E356B5DFB}"/>
              </a:ext>
            </a:extLst>
          </p:cNvPr>
          <p:cNvSpPr>
            <a:spLocks noGrp="1"/>
          </p:cNvSpPr>
          <p:nvPr>
            <p:ph type="ctrTitle" hasCustomPrompt="1"/>
          </p:nvPr>
        </p:nvSpPr>
        <p:spPr bwMode="gray">
          <a:xfrm>
            <a:off x="285440" y="504128"/>
            <a:ext cx="7644384" cy="527837"/>
          </a:xfrm>
          <a:prstGeom prst="rect">
            <a:avLst/>
          </a:prstGeom>
          <a:noFill/>
          <a:effectLst/>
        </p:spPr>
        <p:txBody>
          <a:bodyPr wrap="square" lIns="0" bIns="0" anchor="b" anchorCtr="0">
            <a:spAutoFit/>
          </a:bodyPr>
          <a:lstStyle>
            <a:lvl1pPr marL="0" indent="0" algn="l" defTabSz="544830">
              <a:lnSpc>
                <a:spcPct val="85000"/>
              </a:lnSpc>
              <a:spcAft>
                <a:spcPts val="0"/>
              </a:spcAft>
              <a:tabLst/>
              <a:defRPr sz="4000" b="1" baseline="0">
                <a:solidFill>
                  <a:schemeClr val="tx2"/>
                </a:solidFill>
                <a:effectLst>
                  <a:outerShdw blurRad="38100" dist="38100" dir="2700000" algn="tl">
                    <a:srgbClr val="000000">
                      <a:alpha val="43137"/>
                    </a:srgbClr>
                  </a:outerShdw>
                </a:effectLst>
                <a:latin typeface="+mj-lt"/>
                <a:cs typeface="Arial"/>
              </a:defRPr>
            </a:lvl1pPr>
          </a:lstStyle>
          <a:p>
            <a:r>
              <a:rPr lang="en-US" dirty="0"/>
              <a:t>Section header</a:t>
            </a:r>
          </a:p>
        </p:txBody>
      </p:sp>
    </p:spTree>
    <p:extLst>
      <p:ext uri="{BB962C8B-B14F-4D97-AF65-F5344CB8AC3E}">
        <p14:creationId xmlns:p14="http://schemas.microsoft.com/office/powerpoint/2010/main" val="26759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6456625-65D3-9F45-944B-7FBD2C3A9F21}"/>
              </a:ext>
            </a:extLst>
          </p:cNvPr>
          <p:cNvPicPr>
            <a:picLocks noChangeAspect="1"/>
          </p:cNvPicPr>
          <p:nvPr userDrawn="1"/>
        </p:nvPicPr>
        <p:blipFill>
          <a:blip r:embed="rId2"/>
          <a:stretch>
            <a:fillRect/>
          </a:stretch>
        </p:blipFill>
        <p:spPr>
          <a:xfrm>
            <a:off x="1906" y="0"/>
            <a:ext cx="14626771" cy="8229617"/>
          </a:xfrm>
          <a:prstGeom prst="rect">
            <a:avLst/>
          </a:prstGeom>
        </p:spPr>
      </p:pic>
      <p:pic>
        <p:nvPicPr>
          <p:cNvPr id="5" name="Picture 2" descr="http://hortonworks.com/wp-content/uploads/2016/03/HWX-RGB-full-w-tagline.png">
            <a:extLst>
              <a:ext uri="{FF2B5EF4-FFF2-40B4-BE49-F238E27FC236}">
                <a16:creationId xmlns:a16="http://schemas.microsoft.com/office/drawing/2014/main" id="{3875AA9C-8B98-FA40-A475-50BED5E5D8C7}"/>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b="11582"/>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9590BE4-A807-774A-9571-AF493C0C8D21}"/>
              </a:ext>
            </a:extLst>
          </p:cNvPr>
          <p:cNvSpPr txBox="1"/>
          <p:nvPr userDrawn="1"/>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‹nº›</a:t>
            </a:fld>
            <a:endParaRPr lang="en-US" sz="1200" b="0" spc="-84" dirty="0">
              <a:solidFill>
                <a:schemeClr val="accent4">
                  <a:lumMod val="50000"/>
                </a:schemeClr>
              </a:solidFill>
            </a:endParaRPr>
          </a:p>
        </p:txBody>
      </p:sp>
      <p:sp>
        <p:nvSpPr>
          <p:cNvPr id="7" name="TextBox 9">
            <a:extLst>
              <a:ext uri="{FF2B5EF4-FFF2-40B4-BE49-F238E27FC236}">
                <a16:creationId xmlns:a16="http://schemas.microsoft.com/office/drawing/2014/main" id="{08A60BC3-8F83-714B-A637-57F7543B99F4}"/>
              </a:ext>
            </a:extLst>
          </p:cNvPr>
          <p:cNvSpPr txBox="1"/>
          <p:nvPr userDrawn="1"/>
        </p:nvSpPr>
        <p:spPr>
          <a:xfrm>
            <a:off x="1295400" y="7771768"/>
            <a:ext cx="2951289"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2011–2018. All rights reserved.</a:t>
            </a:r>
          </a:p>
        </p:txBody>
      </p:sp>
    </p:spTree>
    <p:extLst>
      <p:ext uri="{BB962C8B-B14F-4D97-AF65-F5344CB8AC3E}">
        <p14:creationId xmlns:p14="http://schemas.microsoft.com/office/powerpoint/2010/main" val="345175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4643959" cy="8229599"/>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48" y="307430"/>
            <a:ext cx="13166725" cy="1216152"/>
          </a:xfrm>
          <a:prstGeom prst="rect">
            <a:avLst/>
          </a:prstGeom>
        </p:spPr>
        <p:txBody>
          <a:bodyPr vert="horz" lIns="0" tIns="0" rIns="0" bIns="0" rtlCol="0" anchor="ctr"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841248" y="1746504"/>
            <a:ext cx="13166725" cy="545896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p:txBody>
      </p:sp>
      <p:sp>
        <p:nvSpPr>
          <p:cNvPr id="9" name="TextBox 8"/>
          <p:cNvSpPr txBox="1"/>
          <p:nvPr userDrawn="1"/>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‹nº›</a:t>
            </a:fld>
            <a:endParaRPr lang="en-US" sz="1200" b="0" spc="-84" dirty="0">
              <a:solidFill>
                <a:schemeClr val="accent4">
                  <a:lumMod val="50000"/>
                </a:schemeClr>
              </a:solidFill>
            </a:endParaRP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89" r:id="rId1"/>
    <p:sldLayoutId id="2147483784" r:id="rId2"/>
    <p:sldLayoutId id="2147483756" r:id="rId3"/>
    <p:sldLayoutId id="2147485015" r:id="rId4"/>
    <p:sldLayoutId id="2147485110" r:id="rId5"/>
    <p:sldLayoutId id="214748511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tiff"/><Relationship Id="rId13" Type="http://schemas.openxmlformats.org/officeDocument/2006/relationships/image" Target="../media/image21.tiff"/><Relationship Id="rId3" Type="http://schemas.openxmlformats.org/officeDocument/2006/relationships/image" Target="../media/image11.tiff"/><Relationship Id="rId7" Type="http://schemas.openxmlformats.org/officeDocument/2006/relationships/image" Target="../media/image15.tiff"/><Relationship Id="rId12" Type="http://schemas.openxmlformats.org/officeDocument/2006/relationships/image" Target="../media/image20.tiff"/><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image" Target="../media/image14.tiff"/><Relationship Id="rId11" Type="http://schemas.openxmlformats.org/officeDocument/2006/relationships/image" Target="../media/image19.tiff"/><Relationship Id="rId5" Type="http://schemas.openxmlformats.org/officeDocument/2006/relationships/image" Target="../media/image1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tiff"/><Relationship Id="rId14"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6.tiff"/><Relationship Id="rId5" Type="http://schemas.openxmlformats.org/officeDocument/2006/relationships/image" Target="../media/image27.tiff"/><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1"/>
          <p:cNvSpPr/>
          <p:nvPr/>
        </p:nvSpPr>
        <p:spPr>
          <a:xfrm>
            <a:off x="0" y="6878369"/>
            <a:ext cx="7696200" cy="1032785"/>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sp>
        <p:nvSpPr>
          <p:cNvPr id="7" name="Rectangle 11"/>
          <p:cNvSpPr/>
          <p:nvPr/>
        </p:nvSpPr>
        <p:spPr>
          <a:xfrm>
            <a:off x="0" y="2796764"/>
            <a:ext cx="14630400" cy="2514277"/>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sz="1979" dirty="0">
              <a:solidFill>
                <a:schemeClr val="bg2"/>
              </a:solidFill>
            </a:endParaRPr>
          </a:p>
        </p:txBody>
      </p:sp>
      <p:sp>
        <p:nvSpPr>
          <p:cNvPr id="20" name="Text Placeholder 5"/>
          <p:cNvSpPr txBox="1">
            <a:spLocks/>
          </p:cNvSpPr>
          <p:nvPr/>
        </p:nvSpPr>
        <p:spPr>
          <a:xfrm>
            <a:off x="652696" y="3188667"/>
            <a:ext cx="8643703" cy="1677516"/>
          </a:xfrm>
          <a:prstGeom prst="rect">
            <a:avLst/>
          </a:prstGeom>
        </p:spPr>
        <p:txBody>
          <a:bodyPr vert="horz" lIns="0" tIns="0" rIns="0" bIns="0" anchor="ctr"/>
          <a:lstStyle>
            <a:lvl1pPr marL="0" indent="0" algn="l" defTabSz="548640" rtl="0" eaLnBrk="1" fontAlgn="base" hangingPunct="1">
              <a:lnSpc>
                <a:spcPct val="90000"/>
              </a:lnSpc>
              <a:spcBef>
                <a:spcPts val="900"/>
              </a:spcBef>
              <a:spcAft>
                <a:spcPct val="0"/>
              </a:spcAft>
              <a:buClr>
                <a:srgbClr val="69BE28"/>
              </a:buClr>
              <a:buFont typeface="Wingdings" charset="2"/>
              <a:buNone/>
              <a:defRPr sz="2800" b="1" i="0" kern="1200" baseline="0">
                <a:solidFill>
                  <a:schemeClr val="accent5"/>
                </a:solidFill>
                <a:latin typeface="+mn-lt"/>
                <a:ea typeface="ヒラギノ角ゴ Pro W3" charset="-128"/>
                <a:cs typeface="Arial"/>
              </a:defRPr>
            </a:lvl1pPr>
            <a:lvl2pPr marL="0" indent="0" algn="l" defTabSz="70486" rtl="0" eaLnBrk="1" fontAlgn="base" hangingPunct="1">
              <a:lnSpc>
                <a:spcPct val="90000"/>
              </a:lnSpc>
              <a:spcBef>
                <a:spcPts val="900"/>
              </a:spcBef>
              <a:spcAft>
                <a:spcPct val="0"/>
              </a:spcAft>
              <a:buFont typeface="Lucida Grande"/>
              <a:buNone/>
              <a:tabLst/>
              <a:defRPr sz="2800" b="1" kern="1200">
                <a:solidFill>
                  <a:srgbClr val="3B8640"/>
                </a:solidFill>
                <a:latin typeface="+mn-lt"/>
                <a:ea typeface="ヒラギノ角ゴ Pro W3" charset="-128"/>
                <a:cs typeface="ヒラギノ角ゴ Pro W3" charset="-128"/>
              </a:defRPr>
            </a:lvl2pPr>
            <a:lvl3pPr marL="393700" indent="-393700" algn="l" defTabSz="339090" rtl="0" eaLnBrk="1" fontAlgn="base" hangingPunct="1">
              <a:lnSpc>
                <a:spcPct val="90000"/>
              </a:lnSpc>
              <a:spcBef>
                <a:spcPts val="900"/>
              </a:spcBef>
              <a:spcAft>
                <a:spcPts val="0"/>
              </a:spcAft>
              <a:buClr>
                <a:schemeClr val="accent1"/>
              </a:buClr>
              <a:buSzPct val="75000"/>
              <a:buFont typeface="Wingdings 2" pitchFamily="18" charset="2"/>
              <a:buChar char=""/>
              <a:tabLst/>
              <a:defRPr sz="2800" kern="1200">
                <a:solidFill>
                  <a:srgbClr val="1E1E1E"/>
                </a:solidFill>
                <a:latin typeface="+mn-lt"/>
                <a:ea typeface="ヒラギノ角ゴ Pro W3" charset="-128"/>
                <a:cs typeface="ヒラギノ角ゴ Pro W3" charset="-128"/>
              </a:defRPr>
            </a:lvl3pPr>
            <a:lvl4pPr marL="1025525" indent="-395288" algn="l" defTabSz="339090" rtl="0" eaLnBrk="1" fontAlgn="base" hangingPunct="1">
              <a:lnSpc>
                <a:spcPct val="90000"/>
              </a:lnSpc>
              <a:spcBef>
                <a:spcPts val="900"/>
              </a:spcBef>
              <a:spcAft>
                <a:spcPts val="0"/>
              </a:spcAft>
              <a:buFont typeface="Arial" charset="0"/>
              <a:buChar char="–"/>
              <a:defRPr sz="2600" kern="1200">
                <a:solidFill>
                  <a:srgbClr val="1E1E1E"/>
                </a:solidFill>
                <a:latin typeface="+mn-lt"/>
                <a:ea typeface="ヒラギノ角ゴ Pro W3" charset="-128"/>
                <a:cs typeface="ヒラギノ角ゴ Pro W3" charset="-128"/>
              </a:defRPr>
            </a:lvl4pPr>
            <a:lvl5pPr marL="752476" indent="-211456" algn="l" defTabSz="339090" rtl="0" eaLnBrk="1" fontAlgn="base" hangingPunct="1">
              <a:lnSpc>
                <a:spcPct val="90000"/>
              </a:lnSpc>
              <a:spcBef>
                <a:spcPts val="931"/>
              </a:spcBef>
              <a:spcAft>
                <a:spcPts val="0"/>
              </a:spcAft>
              <a:buFont typeface="Lucida Grande"/>
              <a:buChar char="-"/>
              <a:defRPr sz="1680" kern="1200">
                <a:solidFill>
                  <a:srgbClr val="1E1E1E"/>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0" defTabSz="1097153" fontAlgn="auto">
              <a:lnSpc>
                <a:spcPct val="80000"/>
              </a:lnSpc>
              <a:spcBef>
                <a:spcPts val="0"/>
              </a:spcBef>
              <a:spcAft>
                <a:spcPts val="0"/>
              </a:spcAft>
              <a:buClrTx/>
            </a:pPr>
            <a:r>
              <a:rPr lang="en-US" sz="6600" dirty="0">
                <a:gradFill>
                  <a:gsLst>
                    <a:gs pos="100000">
                      <a:schemeClr val="bg1">
                        <a:lumMod val="10000"/>
                        <a:lumOff val="90000"/>
                      </a:schemeClr>
                    </a:gs>
                    <a:gs pos="0">
                      <a:schemeClr val="bg1">
                        <a:lumMod val="10000"/>
                        <a:lumOff val="90000"/>
                      </a:schemeClr>
                    </a:gs>
                  </a:gsLst>
                  <a:lin ang="6600000" scaled="0"/>
                </a:gradFill>
              </a:rPr>
              <a:t>Hortonworks Data Flow Workshop</a:t>
            </a:r>
            <a:endParaRPr lang="en-US" sz="6600" b="0" dirty="0">
              <a:gradFill>
                <a:gsLst>
                  <a:gs pos="100000">
                    <a:schemeClr val="bg1">
                      <a:lumMod val="10000"/>
                      <a:lumOff val="90000"/>
                    </a:schemeClr>
                  </a:gs>
                  <a:gs pos="0">
                    <a:schemeClr val="bg1">
                      <a:lumMod val="10000"/>
                      <a:lumOff val="90000"/>
                    </a:schemeClr>
                  </a:gs>
                </a:gsLst>
                <a:lin ang="6600000" scaled="0"/>
              </a:gradFill>
            </a:endParaRPr>
          </a:p>
        </p:txBody>
      </p:sp>
      <p:sp>
        <p:nvSpPr>
          <p:cNvPr id="21" name="Text Placeholder 5"/>
          <p:cNvSpPr txBox="1">
            <a:spLocks/>
          </p:cNvSpPr>
          <p:nvPr/>
        </p:nvSpPr>
        <p:spPr>
          <a:xfrm>
            <a:off x="652694" y="7104188"/>
            <a:ext cx="5705500" cy="781846"/>
          </a:xfrm>
          <a:prstGeom prst="rect">
            <a:avLst/>
          </a:prstGeom>
        </p:spPr>
        <p:txBody>
          <a:bodyPr vert="horz" lIns="0" tIns="0" rIns="0" bIns="0" anchor="t"/>
          <a:lstStyle>
            <a:lvl1pPr marL="0" indent="0" algn="l" defTabSz="548640" rtl="0" eaLnBrk="1" fontAlgn="base" hangingPunct="1">
              <a:lnSpc>
                <a:spcPct val="90000"/>
              </a:lnSpc>
              <a:spcBef>
                <a:spcPts val="900"/>
              </a:spcBef>
              <a:spcAft>
                <a:spcPct val="0"/>
              </a:spcAft>
              <a:buClr>
                <a:srgbClr val="69BE28"/>
              </a:buClr>
              <a:buFont typeface="Wingdings" charset="2"/>
              <a:buNone/>
              <a:defRPr sz="2800" b="1" i="0" kern="1200" baseline="0">
                <a:solidFill>
                  <a:schemeClr val="accent5"/>
                </a:solidFill>
                <a:latin typeface="+mn-lt"/>
                <a:ea typeface="ヒラギノ角ゴ Pro W3" charset="-128"/>
                <a:cs typeface="Arial"/>
              </a:defRPr>
            </a:lvl1pPr>
            <a:lvl2pPr marL="0" indent="0" algn="l" defTabSz="70486" rtl="0" eaLnBrk="1" fontAlgn="base" hangingPunct="1">
              <a:lnSpc>
                <a:spcPct val="90000"/>
              </a:lnSpc>
              <a:spcBef>
                <a:spcPts val="900"/>
              </a:spcBef>
              <a:spcAft>
                <a:spcPct val="0"/>
              </a:spcAft>
              <a:buFont typeface="Lucida Grande"/>
              <a:buNone/>
              <a:tabLst/>
              <a:defRPr sz="2800" b="1" kern="1200">
                <a:solidFill>
                  <a:srgbClr val="3B8640"/>
                </a:solidFill>
                <a:latin typeface="+mn-lt"/>
                <a:ea typeface="ヒラギノ角ゴ Pro W3" charset="-128"/>
                <a:cs typeface="ヒラギノ角ゴ Pro W3" charset="-128"/>
              </a:defRPr>
            </a:lvl2pPr>
            <a:lvl3pPr marL="393700" indent="-393700" algn="l" defTabSz="339090" rtl="0" eaLnBrk="1" fontAlgn="base" hangingPunct="1">
              <a:lnSpc>
                <a:spcPct val="90000"/>
              </a:lnSpc>
              <a:spcBef>
                <a:spcPts val="900"/>
              </a:spcBef>
              <a:spcAft>
                <a:spcPts val="0"/>
              </a:spcAft>
              <a:buClr>
                <a:schemeClr val="accent1"/>
              </a:buClr>
              <a:buSzPct val="75000"/>
              <a:buFont typeface="Wingdings 2" pitchFamily="18" charset="2"/>
              <a:buChar char=""/>
              <a:tabLst/>
              <a:defRPr sz="2800" kern="1200">
                <a:solidFill>
                  <a:srgbClr val="1E1E1E"/>
                </a:solidFill>
                <a:latin typeface="+mn-lt"/>
                <a:ea typeface="ヒラギノ角ゴ Pro W3" charset="-128"/>
                <a:cs typeface="ヒラギノ角ゴ Pro W3" charset="-128"/>
              </a:defRPr>
            </a:lvl3pPr>
            <a:lvl4pPr marL="1025525" indent="-395288" algn="l" defTabSz="339090" rtl="0" eaLnBrk="1" fontAlgn="base" hangingPunct="1">
              <a:lnSpc>
                <a:spcPct val="90000"/>
              </a:lnSpc>
              <a:spcBef>
                <a:spcPts val="900"/>
              </a:spcBef>
              <a:spcAft>
                <a:spcPts val="0"/>
              </a:spcAft>
              <a:buFont typeface="Arial" charset="0"/>
              <a:buChar char="–"/>
              <a:defRPr sz="2600" kern="1200">
                <a:solidFill>
                  <a:srgbClr val="1E1E1E"/>
                </a:solidFill>
                <a:latin typeface="+mn-lt"/>
                <a:ea typeface="ヒラギノ角ゴ Pro W3" charset="-128"/>
                <a:cs typeface="ヒラギノ角ゴ Pro W3" charset="-128"/>
              </a:defRPr>
            </a:lvl4pPr>
            <a:lvl5pPr marL="752476" indent="-211456" algn="l" defTabSz="339090" rtl="0" eaLnBrk="1" fontAlgn="base" hangingPunct="1">
              <a:lnSpc>
                <a:spcPct val="90000"/>
              </a:lnSpc>
              <a:spcBef>
                <a:spcPts val="931"/>
              </a:spcBef>
              <a:spcAft>
                <a:spcPts val="0"/>
              </a:spcAft>
              <a:buFont typeface="Lucida Grande"/>
              <a:buChar char="-"/>
              <a:defRPr sz="1680" kern="1200">
                <a:solidFill>
                  <a:srgbClr val="1E1E1E"/>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0" defTabSz="1097153" fontAlgn="auto">
              <a:lnSpc>
                <a:spcPct val="80000"/>
              </a:lnSpc>
              <a:spcBef>
                <a:spcPts val="0"/>
              </a:spcBef>
              <a:spcAft>
                <a:spcPts val="0"/>
              </a:spcAft>
              <a:buClrTx/>
            </a:pPr>
            <a:r>
              <a:rPr lang="en-US" sz="3200" b="0" dirty="0">
                <a:solidFill>
                  <a:schemeClr val="accent1">
                    <a:lumMod val="60000"/>
                    <a:lumOff val="40000"/>
                  </a:schemeClr>
                </a:solidFill>
              </a:rPr>
              <a:t>Thiago Santiago </a:t>
            </a:r>
          </a:p>
          <a:p>
            <a:pPr lvl="0" defTabSz="1097153" fontAlgn="auto">
              <a:lnSpc>
                <a:spcPct val="80000"/>
              </a:lnSpc>
              <a:spcBef>
                <a:spcPts val="0"/>
              </a:spcBef>
              <a:spcAft>
                <a:spcPts val="0"/>
              </a:spcAft>
              <a:buClrTx/>
            </a:pPr>
            <a:r>
              <a:rPr lang="en-US" sz="2400" b="0" dirty="0">
                <a:solidFill>
                  <a:schemeClr val="tx2"/>
                </a:solidFill>
                <a:ea typeface="+mn-ea"/>
                <a:cs typeface="+mn-cs"/>
              </a:rPr>
              <a:t>Solutions Engineer - LATAM</a:t>
            </a:r>
          </a:p>
        </p:txBody>
      </p:sp>
      <p:grpSp>
        <p:nvGrpSpPr>
          <p:cNvPr id="22" name="Group 24"/>
          <p:cNvGrpSpPr/>
          <p:nvPr/>
        </p:nvGrpSpPr>
        <p:grpSpPr>
          <a:xfrm>
            <a:off x="702910" y="2981083"/>
            <a:ext cx="6412862" cy="2048198"/>
            <a:chOff x="807796" y="2878250"/>
            <a:chExt cx="5457080" cy="1981200"/>
          </a:xfrm>
        </p:grpSpPr>
        <p:grpSp>
          <p:nvGrpSpPr>
            <p:cNvPr id="23" name="Group 26"/>
            <p:cNvGrpSpPr/>
            <p:nvPr/>
          </p:nvGrpSpPr>
          <p:grpSpPr>
            <a:xfrm>
              <a:off x="807796" y="4859450"/>
              <a:ext cx="5457080" cy="0"/>
              <a:chOff x="807796" y="4764200"/>
              <a:chExt cx="5457080" cy="0"/>
            </a:xfrm>
          </p:grpSpPr>
          <p:cxnSp>
            <p:nvCxnSpPr>
              <p:cNvPr id="28" name="Straight Connector 31"/>
              <p:cNvCxnSpPr/>
              <p:nvPr/>
            </p:nvCxnSpPr>
            <p:spPr bwMode="gray">
              <a:xfrm>
                <a:off x="807796" y="4764200"/>
                <a:ext cx="514377"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32"/>
              <p:cNvCxnSpPr/>
              <p:nvPr/>
            </p:nvCxnSpPr>
            <p:spPr bwMode="gray">
              <a:xfrm>
                <a:off x="1524488" y="4764200"/>
                <a:ext cx="1132215"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33"/>
              <p:cNvCxnSpPr/>
              <p:nvPr/>
            </p:nvCxnSpPr>
            <p:spPr bwMode="gray">
              <a:xfrm>
                <a:off x="2896088" y="4764200"/>
                <a:ext cx="3368788"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7"/>
            <p:cNvGrpSpPr/>
            <p:nvPr/>
          </p:nvGrpSpPr>
          <p:grpSpPr>
            <a:xfrm>
              <a:off x="807796" y="2878250"/>
              <a:ext cx="5457080" cy="0"/>
              <a:chOff x="807796" y="4764200"/>
              <a:chExt cx="5457080" cy="0"/>
            </a:xfrm>
          </p:grpSpPr>
          <p:cxnSp>
            <p:nvCxnSpPr>
              <p:cNvPr id="25" name="Straight Connector 28"/>
              <p:cNvCxnSpPr/>
              <p:nvPr/>
            </p:nvCxnSpPr>
            <p:spPr bwMode="gray">
              <a:xfrm>
                <a:off x="807796" y="4764200"/>
                <a:ext cx="514377"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9"/>
              <p:cNvCxnSpPr/>
              <p:nvPr/>
            </p:nvCxnSpPr>
            <p:spPr bwMode="gray">
              <a:xfrm>
                <a:off x="1524488" y="4764200"/>
                <a:ext cx="1132215"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30"/>
              <p:cNvCxnSpPr/>
              <p:nvPr/>
            </p:nvCxnSpPr>
            <p:spPr bwMode="gray">
              <a:xfrm>
                <a:off x="2896088" y="4764200"/>
                <a:ext cx="3368788" cy="0"/>
              </a:xfrm>
              <a:prstGeom prst="line">
                <a:avLst/>
              </a:prstGeom>
              <a:ln w="38100" cap="rnd">
                <a:solidFill>
                  <a:schemeClr val="bg1">
                    <a:lumMod val="10000"/>
                    <a:lumOff val="90000"/>
                    <a:alpha val="8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4" name="Imagem 3">
            <a:extLst>
              <a:ext uri="{FF2B5EF4-FFF2-40B4-BE49-F238E27FC236}">
                <a16:creationId xmlns:a16="http://schemas.microsoft.com/office/drawing/2014/main" id="{6809AC1B-63FF-094F-87B6-C2D4977B38D4}"/>
              </a:ext>
            </a:extLst>
          </p:cNvPr>
          <p:cNvPicPr>
            <a:picLocks noChangeAspect="1"/>
          </p:cNvPicPr>
          <p:nvPr/>
        </p:nvPicPr>
        <p:blipFill>
          <a:blip r:embed="rId3">
            <a:alphaModFix amt="85000"/>
          </a:blip>
          <a:stretch>
            <a:fillRect/>
          </a:stretch>
        </p:blipFill>
        <p:spPr>
          <a:xfrm>
            <a:off x="711200" y="1664309"/>
            <a:ext cx="2794000" cy="1079500"/>
          </a:xfrm>
          <a:prstGeom prst="rect">
            <a:avLst/>
          </a:prstGeom>
        </p:spPr>
      </p:pic>
      <p:pic>
        <p:nvPicPr>
          <p:cNvPr id="2" name="Imagem 1">
            <a:extLst>
              <a:ext uri="{FF2B5EF4-FFF2-40B4-BE49-F238E27FC236}">
                <a16:creationId xmlns:a16="http://schemas.microsoft.com/office/drawing/2014/main" id="{4B5ABF6E-A44A-C245-8A50-18B64F8F6C6A}"/>
              </a:ext>
            </a:extLst>
          </p:cNvPr>
          <p:cNvPicPr>
            <a:picLocks noChangeAspect="1"/>
          </p:cNvPicPr>
          <p:nvPr/>
        </p:nvPicPr>
        <p:blipFill rotWithShape="1">
          <a:blip r:embed="rId4">
            <a:lum bright="70000" contrast="-70000"/>
            <a:alphaModFix/>
            <a:extLst>
              <a:ext uri="{BEBA8EAE-BF5A-486C-A8C5-ECC9F3942E4B}">
                <a14:imgProps xmlns:a14="http://schemas.microsoft.com/office/drawing/2010/main">
                  <a14:imgLayer>
                    <a14:imgEffect>
                      <a14:artisticTexturizer/>
                    </a14:imgEffect>
                  </a14:imgLayer>
                </a14:imgProps>
              </a:ext>
            </a:extLst>
          </a:blip>
          <a:srcRect t="31246" b="33335"/>
          <a:stretch/>
        </p:blipFill>
        <p:spPr>
          <a:xfrm>
            <a:off x="3848100" y="1837679"/>
            <a:ext cx="3690369" cy="980306"/>
          </a:xfrm>
          <a:prstGeom prst="rect">
            <a:avLst/>
          </a:prstGeom>
        </p:spPr>
      </p:pic>
    </p:spTree>
    <p:extLst>
      <p:ext uri="{BB962C8B-B14F-4D97-AF65-F5344CB8AC3E}">
        <p14:creationId xmlns:p14="http://schemas.microsoft.com/office/powerpoint/2010/main" val="165729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a:extLst>
              <a:ext uri="{FF2B5EF4-FFF2-40B4-BE49-F238E27FC236}">
                <a16:creationId xmlns:a16="http://schemas.microsoft.com/office/drawing/2014/main" id="{A60A1C8E-A180-1147-92A1-4F61EF52B79C}"/>
              </a:ext>
            </a:extLst>
          </p:cNvPr>
          <p:cNvPicPr>
            <a:picLocks noChangeAspect="1"/>
          </p:cNvPicPr>
          <p:nvPr/>
        </p:nvPicPr>
        <p:blipFill>
          <a:blip r:embed="rId2"/>
          <a:stretch>
            <a:fillRect/>
          </a:stretch>
        </p:blipFill>
        <p:spPr>
          <a:xfrm>
            <a:off x="9029114" y="5259928"/>
            <a:ext cx="2402393" cy="2402393"/>
          </a:xfrm>
          <a:prstGeom prst="rect">
            <a:avLst/>
          </a:prstGeom>
        </p:spPr>
      </p:pic>
      <p:sp>
        <p:nvSpPr>
          <p:cNvPr id="2" name="Título 1">
            <a:extLst>
              <a:ext uri="{FF2B5EF4-FFF2-40B4-BE49-F238E27FC236}">
                <a16:creationId xmlns:a16="http://schemas.microsoft.com/office/drawing/2014/main" id="{F0725358-2886-0F41-8788-2133FE9C23CD}"/>
              </a:ext>
            </a:extLst>
          </p:cNvPr>
          <p:cNvSpPr>
            <a:spLocks noGrp="1"/>
          </p:cNvSpPr>
          <p:nvPr>
            <p:ph type="ctrTitle"/>
          </p:nvPr>
        </p:nvSpPr>
        <p:spPr>
          <a:xfrm>
            <a:off x="841494" y="679551"/>
            <a:ext cx="13167360" cy="475066"/>
          </a:xfrm>
        </p:spPr>
        <p:txBody>
          <a:bodyPr/>
          <a:lstStyle/>
          <a:p>
            <a:r>
              <a:rPr lang="pt-BR" dirty="0"/>
              <a:t>Who </a:t>
            </a:r>
            <a:r>
              <a:rPr lang="pt-BR" dirty="0" err="1"/>
              <a:t>is</a:t>
            </a:r>
            <a:r>
              <a:rPr lang="pt-BR" dirty="0"/>
              <a:t> </a:t>
            </a:r>
            <a:r>
              <a:rPr lang="pt-BR" dirty="0" err="1"/>
              <a:t>here</a:t>
            </a:r>
            <a:r>
              <a:rPr lang="pt-BR" dirty="0"/>
              <a:t>?</a:t>
            </a:r>
          </a:p>
        </p:txBody>
      </p:sp>
      <p:pic>
        <p:nvPicPr>
          <p:cNvPr id="5" name="Imagem 4">
            <a:extLst>
              <a:ext uri="{FF2B5EF4-FFF2-40B4-BE49-F238E27FC236}">
                <a16:creationId xmlns:a16="http://schemas.microsoft.com/office/drawing/2014/main" id="{FEF85A42-6E89-B34C-BB83-476504B0607A}"/>
              </a:ext>
            </a:extLst>
          </p:cNvPr>
          <p:cNvPicPr>
            <a:picLocks noChangeAspect="1"/>
          </p:cNvPicPr>
          <p:nvPr/>
        </p:nvPicPr>
        <p:blipFill>
          <a:blip r:embed="rId3"/>
          <a:stretch>
            <a:fillRect/>
          </a:stretch>
        </p:blipFill>
        <p:spPr>
          <a:xfrm>
            <a:off x="1084270" y="1774173"/>
            <a:ext cx="2413955" cy="1003300"/>
          </a:xfrm>
          <a:prstGeom prst="rect">
            <a:avLst/>
          </a:prstGeom>
        </p:spPr>
      </p:pic>
      <p:pic>
        <p:nvPicPr>
          <p:cNvPr id="7" name="Imagem 6">
            <a:extLst>
              <a:ext uri="{FF2B5EF4-FFF2-40B4-BE49-F238E27FC236}">
                <a16:creationId xmlns:a16="http://schemas.microsoft.com/office/drawing/2014/main" id="{D2404C9E-F642-4842-A68B-30FF4CA76850}"/>
              </a:ext>
            </a:extLst>
          </p:cNvPr>
          <p:cNvPicPr>
            <a:picLocks noChangeAspect="1"/>
          </p:cNvPicPr>
          <p:nvPr/>
        </p:nvPicPr>
        <p:blipFill>
          <a:blip r:embed="rId4"/>
          <a:stretch>
            <a:fillRect/>
          </a:stretch>
        </p:blipFill>
        <p:spPr>
          <a:xfrm>
            <a:off x="8307948" y="2066480"/>
            <a:ext cx="1707983" cy="1282042"/>
          </a:xfrm>
          <a:prstGeom prst="rect">
            <a:avLst/>
          </a:prstGeom>
        </p:spPr>
      </p:pic>
      <p:pic>
        <p:nvPicPr>
          <p:cNvPr id="8" name="Imagem 7">
            <a:extLst>
              <a:ext uri="{FF2B5EF4-FFF2-40B4-BE49-F238E27FC236}">
                <a16:creationId xmlns:a16="http://schemas.microsoft.com/office/drawing/2014/main" id="{EADA7316-6432-534A-AE8F-E88D99667B8F}"/>
              </a:ext>
            </a:extLst>
          </p:cNvPr>
          <p:cNvPicPr>
            <a:picLocks noChangeAspect="1"/>
          </p:cNvPicPr>
          <p:nvPr/>
        </p:nvPicPr>
        <p:blipFill>
          <a:blip r:embed="rId5"/>
          <a:stretch>
            <a:fillRect/>
          </a:stretch>
        </p:blipFill>
        <p:spPr>
          <a:xfrm>
            <a:off x="8477666" y="3933395"/>
            <a:ext cx="1102895" cy="1117600"/>
          </a:xfrm>
          <a:prstGeom prst="rect">
            <a:avLst/>
          </a:prstGeom>
        </p:spPr>
      </p:pic>
      <p:pic>
        <p:nvPicPr>
          <p:cNvPr id="9" name="Imagem 8">
            <a:extLst>
              <a:ext uri="{FF2B5EF4-FFF2-40B4-BE49-F238E27FC236}">
                <a16:creationId xmlns:a16="http://schemas.microsoft.com/office/drawing/2014/main" id="{FCD9FAC4-4BAC-6444-9A8C-318B8FA837C8}"/>
              </a:ext>
            </a:extLst>
          </p:cNvPr>
          <p:cNvPicPr>
            <a:picLocks noChangeAspect="1"/>
          </p:cNvPicPr>
          <p:nvPr/>
        </p:nvPicPr>
        <p:blipFill>
          <a:blip r:embed="rId6"/>
          <a:stretch>
            <a:fillRect/>
          </a:stretch>
        </p:blipFill>
        <p:spPr>
          <a:xfrm>
            <a:off x="10820400" y="3153592"/>
            <a:ext cx="2794000" cy="1527969"/>
          </a:xfrm>
          <a:prstGeom prst="rect">
            <a:avLst/>
          </a:prstGeom>
        </p:spPr>
      </p:pic>
      <p:pic>
        <p:nvPicPr>
          <p:cNvPr id="11" name="Imagem 10">
            <a:extLst>
              <a:ext uri="{FF2B5EF4-FFF2-40B4-BE49-F238E27FC236}">
                <a16:creationId xmlns:a16="http://schemas.microsoft.com/office/drawing/2014/main" id="{B848242F-D640-0845-99B7-AFEDD34AFF05}"/>
              </a:ext>
            </a:extLst>
          </p:cNvPr>
          <p:cNvPicPr>
            <a:picLocks noChangeAspect="1"/>
          </p:cNvPicPr>
          <p:nvPr/>
        </p:nvPicPr>
        <p:blipFill>
          <a:blip r:embed="rId7"/>
          <a:stretch>
            <a:fillRect/>
          </a:stretch>
        </p:blipFill>
        <p:spPr>
          <a:xfrm>
            <a:off x="939927" y="3905252"/>
            <a:ext cx="2415267" cy="1801789"/>
          </a:xfrm>
          <a:prstGeom prst="rect">
            <a:avLst/>
          </a:prstGeom>
        </p:spPr>
      </p:pic>
      <p:pic>
        <p:nvPicPr>
          <p:cNvPr id="12" name="Imagem 11">
            <a:extLst>
              <a:ext uri="{FF2B5EF4-FFF2-40B4-BE49-F238E27FC236}">
                <a16:creationId xmlns:a16="http://schemas.microsoft.com/office/drawing/2014/main" id="{4407CC01-7E9E-2447-9E80-444C7865B34D}"/>
              </a:ext>
            </a:extLst>
          </p:cNvPr>
          <p:cNvPicPr>
            <a:picLocks noChangeAspect="1"/>
          </p:cNvPicPr>
          <p:nvPr/>
        </p:nvPicPr>
        <p:blipFill>
          <a:blip r:embed="rId8"/>
          <a:stretch>
            <a:fillRect/>
          </a:stretch>
        </p:blipFill>
        <p:spPr>
          <a:xfrm>
            <a:off x="3340100" y="2828702"/>
            <a:ext cx="3378200" cy="1385062"/>
          </a:xfrm>
          <a:prstGeom prst="rect">
            <a:avLst/>
          </a:prstGeom>
        </p:spPr>
      </p:pic>
      <p:pic>
        <p:nvPicPr>
          <p:cNvPr id="13" name="Imagem 12">
            <a:extLst>
              <a:ext uri="{FF2B5EF4-FFF2-40B4-BE49-F238E27FC236}">
                <a16:creationId xmlns:a16="http://schemas.microsoft.com/office/drawing/2014/main" id="{641E240F-FFA4-874A-9432-16208D573C3E}"/>
              </a:ext>
            </a:extLst>
          </p:cNvPr>
          <p:cNvPicPr>
            <a:picLocks noChangeAspect="1"/>
          </p:cNvPicPr>
          <p:nvPr/>
        </p:nvPicPr>
        <p:blipFill>
          <a:blip r:embed="rId9"/>
          <a:stretch>
            <a:fillRect/>
          </a:stretch>
        </p:blipFill>
        <p:spPr>
          <a:xfrm>
            <a:off x="3581400" y="5791199"/>
            <a:ext cx="1339850" cy="1339850"/>
          </a:xfrm>
          <a:prstGeom prst="rect">
            <a:avLst/>
          </a:prstGeom>
        </p:spPr>
      </p:pic>
      <p:pic>
        <p:nvPicPr>
          <p:cNvPr id="16" name="Imagem 15">
            <a:extLst>
              <a:ext uri="{FF2B5EF4-FFF2-40B4-BE49-F238E27FC236}">
                <a16:creationId xmlns:a16="http://schemas.microsoft.com/office/drawing/2014/main" id="{355AABA8-D3CA-2A49-9F49-7F2AB413550B}"/>
              </a:ext>
            </a:extLst>
          </p:cNvPr>
          <p:cNvPicPr>
            <a:picLocks noChangeAspect="1"/>
          </p:cNvPicPr>
          <p:nvPr/>
        </p:nvPicPr>
        <p:blipFill>
          <a:blip r:embed="rId10"/>
          <a:stretch>
            <a:fillRect/>
          </a:stretch>
        </p:blipFill>
        <p:spPr>
          <a:xfrm>
            <a:off x="6172200" y="5551590"/>
            <a:ext cx="1968372" cy="1579460"/>
          </a:xfrm>
          <a:prstGeom prst="rect">
            <a:avLst/>
          </a:prstGeom>
        </p:spPr>
      </p:pic>
      <p:pic>
        <p:nvPicPr>
          <p:cNvPr id="17" name="Imagem 16">
            <a:extLst>
              <a:ext uri="{FF2B5EF4-FFF2-40B4-BE49-F238E27FC236}">
                <a16:creationId xmlns:a16="http://schemas.microsoft.com/office/drawing/2014/main" id="{D66FF4FC-A700-7B40-938C-EE9B43F5460A}"/>
              </a:ext>
            </a:extLst>
          </p:cNvPr>
          <p:cNvPicPr>
            <a:picLocks noChangeAspect="1"/>
          </p:cNvPicPr>
          <p:nvPr/>
        </p:nvPicPr>
        <p:blipFill>
          <a:blip r:embed="rId11"/>
          <a:stretch>
            <a:fillRect/>
          </a:stretch>
        </p:blipFill>
        <p:spPr>
          <a:xfrm>
            <a:off x="11431506" y="1355488"/>
            <a:ext cx="2577347" cy="1421985"/>
          </a:xfrm>
          <a:prstGeom prst="rect">
            <a:avLst/>
          </a:prstGeom>
        </p:spPr>
      </p:pic>
      <p:pic>
        <p:nvPicPr>
          <p:cNvPr id="18" name="Imagem 17">
            <a:extLst>
              <a:ext uri="{FF2B5EF4-FFF2-40B4-BE49-F238E27FC236}">
                <a16:creationId xmlns:a16="http://schemas.microsoft.com/office/drawing/2014/main" id="{87C67E4D-E3F1-DA49-B6BE-3E7B6865BEF5}"/>
              </a:ext>
            </a:extLst>
          </p:cNvPr>
          <p:cNvPicPr>
            <a:picLocks noChangeAspect="1"/>
          </p:cNvPicPr>
          <p:nvPr/>
        </p:nvPicPr>
        <p:blipFill>
          <a:blip r:embed="rId12"/>
          <a:stretch>
            <a:fillRect/>
          </a:stretch>
        </p:blipFill>
        <p:spPr>
          <a:xfrm>
            <a:off x="5060111" y="3816349"/>
            <a:ext cx="2843654" cy="1593850"/>
          </a:xfrm>
          <a:prstGeom prst="rect">
            <a:avLst/>
          </a:prstGeom>
        </p:spPr>
      </p:pic>
      <p:pic>
        <p:nvPicPr>
          <p:cNvPr id="19" name="Imagem 18">
            <a:extLst>
              <a:ext uri="{FF2B5EF4-FFF2-40B4-BE49-F238E27FC236}">
                <a16:creationId xmlns:a16="http://schemas.microsoft.com/office/drawing/2014/main" id="{248B6290-72BE-834E-9E80-5D7155923ADA}"/>
              </a:ext>
            </a:extLst>
          </p:cNvPr>
          <p:cNvPicPr>
            <a:picLocks noChangeAspect="1"/>
          </p:cNvPicPr>
          <p:nvPr/>
        </p:nvPicPr>
        <p:blipFill rotWithShape="1">
          <a:blip r:embed="rId13"/>
          <a:srcRect t="29220" b="35174"/>
          <a:stretch/>
        </p:blipFill>
        <p:spPr>
          <a:xfrm>
            <a:off x="11730123" y="5410199"/>
            <a:ext cx="2278729" cy="811367"/>
          </a:xfrm>
          <a:prstGeom prst="rect">
            <a:avLst/>
          </a:prstGeom>
        </p:spPr>
      </p:pic>
      <p:pic>
        <p:nvPicPr>
          <p:cNvPr id="20" name="Imagem 19">
            <a:extLst>
              <a:ext uri="{FF2B5EF4-FFF2-40B4-BE49-F238E27FC236}">
                <a16:creationId xmlns:a16="http://schemas.microsoft.com/office/drawing/2014/main" id="{229F8698-296D-1442-82F5-D8A62A405350}"/>
              </a:ext>
            </a:extLst>
          </p:cNvPr>
          <p:cNvPicPr>
            <a:picLocks noChangeAspect="1"/>
          </p:cNvPicPr>
          <p:nvPr/>
        </p:nvPicPr>
        <p:blipFill>
          <a:blip r:embed="rId14"/>
          <a:stretch>
            <a:fillRect/>
          </a:stretch>
        </p:blipFill>
        <p:spPr>
          <a:xfrm>
            <a:off x="5418206" y="1897274"/>
            <a:ext cx="1535582" cy="632660"/>
          </a:xfrm>
          <a:prstGeom prst="rect">
            <a:avLst/>
          </a:prstGeom>
        </p:spPr>
      </p:pic>
    </p:spTree>
    <p:extLst>
      <p:ext uri="{BB962C8B-B14F-4D97-AF65-F5344CB8AC3E}">
        <p14:creationId xmlns:p14="http://schemas.microsoft.com/office/powerpoint/2010/main" val="86342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fr-FR" dirty="0"/>
              <a:t>Workshop Agenda</a:t>
            </a:r>
          </a:p>
        </p:txBody>
      </p:sp>
      <p:sp>
        <p:nvSpPr>
          <p:cNvPr id="6" name="Content Placeholder 5"/>
          <p:cNvSpPr>
            <a:spLocks noGrp="1"/>
          </p:cNvSpPr>
          <p:nvPr>
            <p:ph sz="quarter" idx="10"/>
          </p:nvPr>
        </p:nvSpPr>
        <p:spPr>
          <a:xfrm>
            <a:off x="841494" y="1905000"/>
            <a:ext cx="13167360" cy="4099584"/>
          </a:xfrm>
        </p:spPr>
        <p:txBody>
          <a:bodyPr/>
          <a:lstStyle/>
          <a:p>
            <a:r>
              <a:rPr lang="pt-BR" dirty="0"/>
              <a:t>Access cluster</a:t>
            </a:r>
          </a:p>
          <a:p>
            <a:r>
              <a:rPr lang="pt-BR" dirty="0" err="1"/>
              <a:t>Getting</a:t>
            </a:r>
            <a:r>
              <a:rPr lang="pt-BR" dirty="0"/>
              <a:t> </a:t>
            </a:r>
            <a:r>
              <a:rPr lang="pt-BR" dirty="0" err="1"/>
              <a:t>started</a:t>
            </a:r>
            <a:r>
              <a:rPr lang="pt-BR" dirty="0"/>
              <a:t> </a:t>
            </a:r>
            <a:r>
              <a:rPr lang="pt-BR" dirty="0" err="1"/>
              <a:t>with</a:t>
            </a:r>
            <a:r>
              <a:rPr lang="pt-BR" dirty="0"/>
              <a:t> NiFi</a:t>
            </a:r>
          </a:p>
          <a:p>
            <a:r>
              <a:rPr lang="pt-BR" dirty="0" err="1"/>
              <a:t>MiNiFi</a:t>
            </a:r>
            <a:endParaRPr lang="pt-BR" dirty="0"/>
          </a:p>
          <a:p>
            <a:r>
              <a:rPr lang="pt-BR" dirty="0"/>
              <a:t>Kafka </a:t>
            </a:r>
            <a:r>
              <a:rPr lang="pt-BR" dirty="0" err="1"/>
              <a:t>Basics</a:t>
            </a:r>
            <a:endParaRPr lang="pt-BR" dirty="0"/>
          </a:p>
          <a:p>
            <a:r>
              <a:rPr lang="pt-BR" dirty="0" err="1"/>
              <a:t>Integrating</a:t>
            </a:r>
            <a:r>
              <a:rPr lang="pt-BR" dirty="0"/>
              <a:t> Kafka </a:t>
            </a:r>
            <a:r>
              <a:rPr lang="pt-BR" dirty="0" err="1"/>
              <a:t>with</a:t>
            </a:r>
            <a:r>
              <a:rPr lang="pt-BR" dirty="0"/>
              <a:t> NiFi</a:t>
            </a:r>
          </a:p>
          <a:p>
            <a:r>
              <a:rPr lang="pt-BR" dirty="0" err="1"/>
              <a:t>Integrating</a:t>
            </a:r>
            <a:r>
              <a:rPr lang="pt-BR" dirty="0"/>
              <a:t> </a:t>
            </a:r>
            <a:r>
              <a:rPr lang="pt-BR" dirty="0" err="1"/>
              <a:t>the</a:t>
            </a:r>
            <a:r>
              <a:rPr lang="pt-BR" dirty="0"/>
              <a:t> </a:t>
            </a:r>
            <a:r>
              <a:rPr lang="pt-BR" dirty="0" err="1"/>
              <a:t>Schema</a:t>
            </a:r>
            <a:r>
              <a:rPr lang="pt-BR" dirty="0"/>
              <a:t> Registry</a:t>
            </a:r>
          </a:p>
          <a:p>
            <a:r>
              <a:rPr lang="pt-BR" dirty="0" err="1"/>
              <a:t>Bonus</a:t>
            </a:r>
            <a:r>
              <a:rPr lang="pt-BR" dirty="0"/>
              <a:t> Round : SAM</a:t>
            </a:r>
          </a:p>
        </p:txBody>
      </p:sp>
    </p:spTree>
    <p:extLst>
      <p:ext uri="{BB962C8B-B14F-4D97-AF65-F5344CB8AC3E}">
        <p14:creationId xmlns:p14="http://schemas.microsoft.com/office/powerpoint/2010/main" val="189149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16">
            <a:extLst>
              <a:ext uri="{FF2B5EF4-FFF2-40B4-BE49-F238E27FC236}">
                <a16:creationId xmlns:a16="http://schemas.microsoft.com/office/drawing/2014/main" id="{B0D210FA-A3A0-0E47-B9D1-15537639EC35}"/>
              </a:ext>
            </a:extLst>
          </p:cNvPr>
          <p:cNvSpPr/>
          <p:nvPr/>
        </p:nvSpPr>
        <p:spPr>
          <a:xfrm>
            <a:off x="10810546" y="3352800"/>
            <a:ext cx="3163217" cy="2603249"/>
          </a:xfrm>
          <a:prstGeom prst="roundRect">
            <a:avLst>
              <a:gd name="adj" fmla="val 1844"/>
            </a:avLst>
          </a:prstGeom>
          <a:solidFill>
            <a:schemeClr val="accent4">
              <a:lumMod val="20000"/>
              <a:lumOff val="80000"/>
            </a:schemeClr>
          </a:solidFill>
          <a:ln w="19050" cap="flat">
            <a:solidFill>
              <a:srgbClr val="8E8E8E"/>
            </a:solidFill>
            <a:prstDash val="dot"/>
            <a:round/>
            <a:headEnd type="none" w="med" len="med"/>
            <a:tailEnd type="none" w="med" len="med"/>
          </a:ln>
        </p:spPr>
        <p:txBody>
          <a:bodyPr lIns="109710" tIns="54840" rIns="109710" bIns="54840" anchor="t" anchorCtr="0">
            <a:noAutofit/>
          </a:bodyPr>
          <a:lstStyle/>
          <a:p>
            <a:pPr>
              <a:buSzPct val="25000"/>
            </a:pPr>
            <a:endParaRPr lang="en-US" sz="1440" b="1" dirty="0">
              <a:solidFill>
                <a:schemeClr val="bg1"/>
              </a:solidFill>
              <a:ea typeface="Arial"/>
              <a:cs typeface="Arial"/>
              <a:sym typeface="Arial"/>
            </a:endParaRPr>
          </a:p>
        </p:txBody>
      </p:sp>
      <p:sp>
        <p:nvSpPr>
          <p:cNvPr id="143" name="Shape 216"/>
          <p:cNvSpPr/>
          <p:nvPr/>
        </p:nvSpPr>
        <p:spPr>
          <a:xfrm>
            <a:off x="839219" y="3429000"/>
            <a:ext cx="2480749" cy="3110126"/>
          </a:xfrm>
          <a:prstGeom prst="roundRect">
            <a:avLst>
              <a:gd name="adj" fmla="val 1844"/>
            </a:avLst>
          </a:prstGeom>
          <a:solidFill>
            <a:schemeClr val="accent4">
              <a:lumMod val="20000"/>
              <a:lumOff val="80000"/>
            </a:schemeClr>
          </a:solidFill>
          <a:ln w="19050" cap="flat">
            <a:solidFill>
              <a:srgbClr val="8E8E8E"/>
            </a:solidFill>
            <a:prstDash val="dot"/>
            <a:round/>
            <a:headEnd type="none" w="med" len="med"/>
            <a:tailEnd type="none" w="med" len="med"/>
          </a:ln>
        </p:spPr>
        <p:txBody>
          <a:bodyPr lIns="109710" tIns="54840" rIns="109710" bIns="54840" anchor="t" anchorCtr="0">
            <a:noAutofit/>
          </a:bodyPr>
          <a:lstStyle/>
          <a:p>
            <a:pPr>
              <a:buSzPct val="25000"/>
            </a:pPr>
            <a:r>
              <a:rPr lang="en-US" sz="1440" b="1">
                <a:solidFill>
                  <a:schemeClr val="bg1"/>
                </a:solidFill>
                <a:ea typeface="Arial"/>
                <a:cs typeface="Arial"/>
                <a:sym typeface="Arial"/>
              </a:rPr>
              <a:t>Legacy</a:t>
            </a:r>
            <a:endParaRPr lang="en-US" sz="1440" b="1" dirty="0">
              <a:solidFill>
                <a:schemeClr val="bg1"/>
              </a:solidFill>
              <a:ea typeface="Arial"/>
              <a:cs typeface="Arial"/>
              <a:sym typeface="Arial"/>
            </a:endParaRPr>
          </a:p>
        </p:txBody>
      </p:sp>
      <p:sp>
        <p:nvSpPr>
          <p:cNvPr id="161" name="Shape 216"/>
          <p:cNvSpPr/>
          <p:nvPr/>
        </p:nvSpPr>
        <p:spPr>
          <a:xfrm>
            <a:off x="3894437" y="3124200"/>
            <a:ext cx="6563268" cy="3657600"/>
          </a:xfrm>
          <a:prstGeom prst="roundRect">
            <a:avLst>
              <a:gd name="adj" fmla="val 1844"/>
            </a:avLst>
          </a:prstGeom>
          <a:solidFill>
            <a:schemeClr val="accent4">
              <a:lumMod val="20000"/>
              <a:lumOff val="80000"/>
            </a:schemeClr>
          </a:solidFill>
          <a:ln w="19050" cap="flat">
            <a:solidFill>
              <a:srgbClr val="8E8E8E"/>
            </a:solidFill>
            <a:prstDash val="dot"/>
            <a:round/>
            <a:headEnd type="none" w="med" len="med"/>
            <a:tailEnd type="none" w="med" len="med"/>
          </a:ln>
        </p:spPr>
        <p:txBody>
          <a:bodyPr lIns="109710" tIns="54840" rIns="109710" bIns="54840" anchor="t" anchorCtr="0">
            <a:noAutofit/>
          </a:bodyPr>
          <a:lstStyle/>
          <a:p>
            <a:pPr>
              <a:buSzPct val="25000"/>
            </a:pPr>
            <a:r>
              <a:rPr lang="en-US" sz="1440" b="1" dirty="0">
                <a:solidFill>
                  <a:schemeClr val="bg1"/>
                </a:solidFill>
                <a:ea typeface="Arial"/>
                <a:cs typeface="Arial"/>
                <a:sym typeface="Arial"/>
              </a:rPr>
              <a:t>HDF Cluster</a:t>
            </a:r>
          </a:p>
        </p:txBody>
      </p:sp>
      <p:cxnSp>
        <p:nvCxnSpPr>
          <p:cNvPr id="30" name="Straight Arrow Connector 29"/>
          <p:cNvCxnSpPr>
            <a:cxnSpLocks/>
            <a:stCxn id="260" idx="3"/>
            <a:endCxn id="165" idx="1"/>
          </p:cNvCxnSpPr>
          <p:nvPr/>
        </p:nvCxnSpPr>
        <p:spPr>
          <a:xfrm>
            <a:off x="2940886" y="4365506"/>
            <a:ext cx="1404890" cy="479806"/>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Rounded Rectangle 156"/>
          <p:cNvSpPr>
            <a:spLocks/>
          </p:cNvSpPr>
          <p:nvPr/>
        </p:nvSpPr>
        <p:spPr>
          <a:xfrm>
            <a:off x="6557803" y="4038600"/>
            <a:ext cx="1631180" cy="1158589"/>
          </a:xfrm>
          <a:prstGeom prst="roundRect">
            <a:avLst>
              <a:gd name="adj" fmla="val 2834"/>
            </a:avLst>
          </a:prstGeom>
          <a:solidFill>
            <a:srgbClr val="FFFFFF">
              <a:alpha val="40000"/>
            </a:srgbClr>
          </a:solidFill>
          <a:ln w="3175" cmpd="sng">
            <a:solidFill>
              <a:srgbClr val="8E8E8E"/>
            </a:solidFill>
            <a:prstDash val="sysDash"/>
          </a:ln>
          <a:effectLst/>
        </p:spPr>
        <p:style>
          <a:lnRef idx="1">
            <a:schemeClr val="accent1"/>
          </a:lnRef>
          <a:fillRef idx="3">
            <a:schemeClr val="accent1"/>
          </a:fillRef>
          <a:effectRef idx="2">
            <a:schemeClr val="accent1"/>
          </a:effectRef>
          <a:fontRef idx="minor">
            <a:schemeClr val="lt1"/>
          </a:fontRef>
        </p:style>
        <p:txBody>
          <a:bodyPr lIns="0" tIns="54863" rIns="0" bIns="54863" rtlCol="0" anchor="b"/>
          <a:lstStyle/>
          <a:p>
            <a:pPr marL="889636"/>
            <a:r>
              <a:rPr lang="en-US" sz="960" b="1" kern="0" dirty="0">
                <a:solidFill>
                  <a:schemeClr val="bg1">
                    <a:lumMod val="50000"/>
                    <a:lumOff val="50000"/>
                  </a:schemeClr>
                </a:solidFill>
                <a:latin typeface="Arial"/>
                <a:cs typeface="Arial"/>
              </a:rPr>
              <a:t>Complex Event Processing</a:t>
            </a:r>
          </a:p>
        </p:txBody>
      </p:sp>
      <p:sp>
        <p:nvSpPr>
          <p:cNvPr id="159" name="Rounded Rectangle 158"/>
          <p:cNvSpPr>
            <a:spLocks/>
          </p:cNvSpPr>
          <p:nvPr/>
        </p:nvSpPr>
        <p:spPr>
          <a:xfrm>
            <a:off x="6618462" y="4116858"/>
            <a:ext cx="609751" cy="964191"/>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a:solidFill>
                  <a:srgbClr val="1E1E1E">
                    <a:lumMod val="75000"/>
                    <a:lumOff val="25000"/>
                  </a:srgbClr>
                </a:solidFill>
                <a:latin typeface="Arial"/>
                <a:cs typeface="Arial"/>
              </a:rPr>
              <a:t>Kafka</a:t>
            </a:r>
          </a:p>
        </p:txBody>
      </p:sp>
      <p:sp>
        <p:nvSpPr>
          <p:cNvPr id="94" name="Rounded Rectangle 93"/>
          <p:cNvSpPr/>
          <p:nvPr/>
        </p:nvSpPr>
        <p:spPr>
          <a:xfrm>
            <a:off x="12193691" y="3672607"/>
            <a:ext cx="1554480" cy="1019216"/>
          </a:xfrm>
          <a:prstGeom prst="roundRect">
            <a:avLst>
              <a:gd name="adj" fmla="val 1121"/>
            </a:avLst>
          </a:prstGeom>
          <a:solidFill>
            <a:schemeClr val="accent3">
              <a:lumMod val="20000"/>
              <a:lumOff val="80000"/>
              <a:alpha val="40000"/>
            </a:schemeClr>
          </a:solidFill>
          <a:ln w="3175" cmpd="sng">
            <a:solidFill>
              <a:srgbClr val="8E8E8E"/>
            </a:solidFill>
            <a:prstDash val="sysDash"/>
          </a:ln>
          <a:effectLst/>
        </p:spPr>
        <p:style>
          <a:lnRef idx="1">
            <a:schemeClr val="accent1"/>
          </a:lnRef>
          <a:fillRef idx="3">
            <a:schemeClr val="accent1"/>
          </a:fillRef>
          <a:effectRef idx="2">
            <a:schemeClr val="accent1"/>
          </a:effectRef>
          <a:fontRef idx="minor">
            <a:schemeClr val="lt1"/>
          </a:fontRef>
        </p:style>
        <p:txBody>
          <a:bodyPr lIns="0" tIns="54863" rIns="0" bIns="54863" rtlCol="0" anchor="t"/>
          <a:lstStyle/>
          <a:p>
            <a:pPr algn="ctr"/>
            <a:r>
              <a:rPr lang="en-US" sz="1100" b="1" kern="0" dirty="0">
                <a:solidFill>
                  <a:srgbClr val="1E1E1E">
                    <a:lumMod val="75000"/>
                    <a:lumOff val="25000"/>
                  </a:srgbClr>
                </a:solidFill>
                <a:cs typeface="Arial"/>
              </a:rPr>
              <a:t>Analytics, BI, Ad-hoc Exploration</a:t>
            </a:r>
          </a:p>
          <a:p>
            <a:pPr algn="ctr"/>
            <a:endParaRPr lang="en-US" sz="1100" b="1" kern="0" dirty="0">
              <a:solidFill>
                <a:srgbClr val="1E1E1E">
                  <a:lumMod val="75000"/>
                  <a:lumOff val="25000"/>
                </a:srgbClr>
              </a:solidFill>
              <a:latin typeface="Arial"/>
              <a:cs typeface="Arial"/>
            </a:endParaRPr>
          </a:p>
        </p:txBody>
      </p:sp>
      <p:sp>
        <p:nvSpPr>
          <p:cNvPr id="176" name="Rectangle 175"/>
          <p:cNvSpPr/>
          <p:nvPr/>
        </p:nvSpPr>
        <p:spPr>
          <a:xfrm rot="5400000">
            <a:off x="12396338" y="4489467"/>
            <a:ext cx="87544" cy="4744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77" name="Rectangle 176"/>
          <p:cNvSpPr/>
          <p:nvPr/>
        </p:nvSpPr>
        <p:spPr>
          <a:xfrm rot="5400000">
            <a:off x="12442306" y="4478210"/>
            <a:ext cx="110057" cy="4744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78" name="Rectangle 177"/>
          <p:cNvSpPr/>
          <p:nvPr/>
        </p:nvSpPr>
        <p:spPr>
          <a:xfrm rot="5400000">
            <a:off x="12459373" y="4436610"/>
            <a:ext cx="191813" cy="48892"/>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79" name="Rectangle 178"/>
          <p:cNvSpPr/>
          <p:nvPr/>
        </p:nvSpPr>
        <p:spPr>
          <a:xfrm rot="5400000">
            <a:off x="12462780" y="4382794"/>
            <a:ext cx="300887" cy="4744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80" name="Rectangle 179"/>
          <p:cNvSpPr/>
          <p:nvPr/>
        </p:nvSpPr>
        <p:spPr>
          <a:xfrm rot="5400000">
            <a:off x="12484732" y="4347521"/>
            <a:ext cx="371430" cy="47449"/>
          </a:xfrm>
          <a:prstGeom prst="rect">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81" name="Oval 180"/>
          <p:cNvSpPr/>
          <p:nvPr/>
        </p:nvSpPr>
        <p:spPr>
          <a:xfrm>
            <a:off x="12343008" y="4200700"/>
            <a:ext cx="187826" cy="171916"/>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1100" dirty="0">
              <a:solidFill>
                <a:schemeClr val="bg2"/>
              </a:solidFill>
            </a:endParaRPr>
          </a:p>
        </p:txBody>
      </p:sp>
      <p:sp>
        <p:nvSpPr>
          <p:cNvPr id="182" name="Pie 181"/>
          <p:cNvSpPr/>
          <p:nvPr/>
        </p:nvSpPr>
        <p:spPr>
          <a:xfrm>
            <a:off x="12343008" y="4200700"/>
            <a:ext cx="187826" cy="171916"/>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1100" dirty="0">
              <a:solidFill>
                <a:schemeClr val="bg2"/>
              </a:solidFill>
            </a:endParaRPr>
          </a:p>
        </p:txBody>
      </p:sp>
      <p:sp>
        <p:nvSpPr>
          <p:cNvPr id="183" name="Rounded Rectangle 182"/>
          <p:cNvSpPr>
            <a:spLocks/>
          </p:cNvSpPr>
          <p:nvPr/>
        </p:nvSpPr>
        <p:spPr>
          <a:xfrm>
            <a:off x="12786764" y="4307060"/>
            <a:ext cx="886463" cy="131110"/>
          </a:xfrm>
          <a:prstGeom prst="roundRect">
            <a:avLst>
              <a:gd name="adj" fmla="val 5758"/>
            </a:avLst>
          </a:prstGeom>
          <a:noFill/>
          <a:ln w="3175" cmpd="sng">
            <a:no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r>
              <a:rPr lang="en-US" sz="1100" b="1" kern="0" dirty="0">
                <a:solidFill>
                  <a:schemeClr val="bg1">
                    <a:lumMod val="50000"/>
                    <a:lumOff val="50000"/>
                  </a:schemeClr>
                </a:solidFill>
                <a:latin typeface="Arial"/>
                <a:cs typeface="Arial"/>
              </a:rPr>
              <a:t>Visualization &amp; Reporting</a:t>
            </a:r>
          </a:p>
        </p:txBody>
      </p:sp>
      <p:sp>
        <p:nvSpPr>
          <p:cNvPr id="204" name="Rounded Rectangle 203"/>
          <p:cNvSpPr>
            <a:spLocks/>
          </p:cNvSpPr>
          <p:nvPr/>
        </p:nvSpPr>
        <p:spPr>
          <a:xfrm>
            <a:off x="10981352" y="3804289"/>
            <a:ext cx="965112" cy="262573"/>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err="1">
                <a:solidFill>
                  <a:srgbClr val="1E1E1E">
                    <a:lumMod val="75000"/>
                    <a:lumOff val="25000"/>
                  </a:srgbClr>
                </a:solidFill>
                <a:latin typeface="Arial"/>
                <a:cs typeface="Arial"/>
              </a:rPr>
              <a:t>SuperSet</a:t>
            </a:r>
            <a:endParaRPr lang="en-US" sz="1080" b="1" kern="0" dirty="0">
              <a:solidFill>
                <a:srgbClr val="1E1E1E">
                  <a:lumMod val="75000"/>
                  <a:lumOff val="25000"/>
                </a:srgbClr>
              </a:solidFill>
              <a:latin typeface="Arial"/>
              <a:cs typeface="Arial"/>
            </a:endParaRPr>
          </a:p>
        </p:txBody>
      </p:sp>
      <p:sp>
        <p:nvSpPr>
          <p:cNvPr id="119" name="Rounded Rectangle 118"/>
          <p:cNvSpPr/>
          <p:nvPr/>
        </p:nvSpPr>
        <p:spPr>
          <a:xfrm>
            <a:off x="12193691" y="4752873"/>
            <a:ext cx="1554480" cy="899255"/>
          </a:xfrm>
          <a:prstGeom prst="roundRect">
            <a:avLst>
              <a:gd name="adj" fmla="val 1121"/>
            </a:avLst>
          </a:prstGeom>
          <a:solidFill>
            <a:schemeClr val="accent3">
              <a:lumMod val="20000"/>
              <a:lumOff val="80000"/>
              <a:alpha val="40000"/>
            </a:schemeClr>
          </a:solidFill>
          <a:ln w="3175" cmpd="sng">
            <a:solidFill>
              <a:srgbClr val="8E8E8E"/>
            </a:solidFill>
            <a:prstDash val="sysDash"/>
          </a:ln>
          <a:effectLst/>
        </p:spPr>
        <p:style>
          <a:lnRef idx="1">
            <a:schemeClr val="accent1"/>
          </a:lnRef>
          <a:fillRef idx="3">
            <a:schemeClr val="accent1"/>
          </a:fillRef>
          <a:effectRef idx="2">
            <a:schemeClr val="accent1"/>
          </a:effectRef>
          <a:fontRef idx="minor">
            <a:schemeClr val="lt1"/>
          </a:fontRef>
        </p:style>
        <p:txBody>
          <a:bodyPr lIns="0" tIns="54863" rIns="0" bIns="54863" rtlCol="0" anchor="t"/>
          <a:lstStyle/>
          <a:p>
            <a:pPr algn="ctr"/>
            <a:r>
              <a:rPr lang="en-US" sz="1100" b="1" kern="0" dirty="0">
                <a:solidFill>
                  <a:srgbClr val="1E1E1E">
                    <a:lumMod val="75000"/>
                    <a:lumOff val="25000"/>
                  </a:srgbClr>
                </a:solidFill>
                <a:latin typeface="Arial"/>
                <a:cs typeface="Arial"/>
              </a:rPr>
              <a:t>Custom Applications</a:t>
            </a:r>
          </a:p>
        </p:txBody>
      </p:sp>
      <p:sp>
        <p:nvSpPr>
          <p:cNvPr id="120" name="Rectangle 119"/>
          <p:cNvSpPr/>
          <p:nvPr/>
        </p:nvSpPr>
        <p:spPr>
          <a:xfrm>
            <a:off x="13178320" y="5101318"/>
            <a:ext cx="470390" cy="349898"/>
          </a:xfrm>
          <a:prstGeom prst="rect">
            <a:avLst/>
          </a:prstGeom>
          <a:solidFill>
            <a:schemeClr val="accent1">
              <a:lumMod val="60000"/>
              <a:lumOff val="40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21" name="Rectangle 120"/>
          <p:cNvSpPr/>
          <p:nvPr/>
        </p:nvSpPr>
        <p:spPr>
          <a:xfrm>
            <a:off x="13178320" y="5101321"/>
            <a:ext cx="470390" cy="57380"/>
          </a:xfrm>
          <a:prstGeom prst="rect">
            <a:avLst/>
          </a:prstGeom>
          <a:solidFill>
            <a:schemeClr val="accent1">
              <a:lumMod val="75000"/>
            </a:schemeClr>
          </a:solidFill>
          <a:ln w="190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22" name="Rectangle 121"/>
          <p:cNvSpPr/>
          <p:nvPr/>
        </p:nvSpPr>
        <p:spPr>
          <a:xfrm>
            <a:off x="13251249" y="5197602"/>
            <a:ext cx="356560" cy="41898"/>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23" name="Rectangle 122"/>
          <p:cNvSpPr/>
          <p:nvPr/>
        </p:nvSpPr>
        <p:spPr>
          <a:xfrm>
            <a:off x="13251249" y="5413710"/>
            <a:ext cx="356560" cy="41898"/>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sp>
        <p:nvSpPr>
          <p:cNvPr id="124" name="Rectangle 123"/>
          <p:cNvSpPr/>
          <p:nvPr/>
        </p:nvSpPr>
        <p:spPr>
          <a:xfrm>
            <a:off x="13251249" y="5527560"/>
            <a:ext cx="356560" cy="41898"/>
          </a:xfrm>
          <a:prstGeom prst="rect">
            <a:avLst/>
          </a:prstGeom>
          <a:solidFill>
            <a:schemeClr val="accent1">
              <a:lumMod val="20000"/>
              <a:lumOff val="8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100" dirty="0">
              <a:solidFill>
                <a:schemeClr val="bg2"/>
              </a:solidFill>
            </a:endParaRPr>
          </a:p>
        </p:txBody>
      </p:sp>
      <p:cxnSp>
        <p:nvCxnSpPr>
          <p:cNvPr id="125" name="Straight Connector 124"/>
          <p:cNvCxnSpPr/>
          <p:nvPr/>
        </p:nvCxnSpPr>
        <p:spPr>
          <a:xfrm>
            <a:off x="13178320" y="5489814"/>
            <a:ext cx="470390" cy="0"/>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6" name="Rounded Rectangle 125"/>
          <p:cNvSpPr>
            <a:spLocks/>
          </p:cNvSpPr>
          <p:nvPr/>
        </p:nvSpPr>
        <p:spPr>
          <a:xfrm>
            <a:off x="12136303" y="4934864"/>
            <a:ext cx="912366" cy="585083"/>
          </a:xfrm>
          <a:prstGeom prst="roundRect">
            <a:avLst>
              <a:gd name="adj" fmla="val 5758"/>
            </a:avLst>
          </a:prstGeom>
          <a:noFill/>
          <a:ln w="3175" cmpd="sng">
            <a:no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r"/>
            <a:r>
              <a:rPr lang="en-US" sz="1100" b="1" kern="0" dirty="0">
                <a:solidFill>
                  <a:schemeClr val="bg1">
                    <a:lumMod val="50000"/>
                    <a:lumOff val="50000"/>
                  </a:schemeClr>
                </a:solidFill>
                <a:latin typeface="Arial"/>
                <a:cs typeface="Arial"/>
              </a:rPr>
              <a:t>Dashboards</a:t>
            </a:r>
          </a:p>
        </p:txBody>
      </p:sp>
      <p:sp>
        <p:nvSpPr>
          <p:cNvPr id="105" name="Rounded Rectangle 191"/>
          <p:cNvSpPr>
            <a:spLocks/>
          </p:cNvSpPr>
          <p:nvPr/>
        </p:nvSpPr>
        <p:spPr>
          <a:xfrm>
            <a:off x="10981352" y="4179005"/>
            <a:ext cx="965112" cy="1332613"/>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a:solidFill>
                  <a:srgbClr val="1E1E1E">
                    <a:lumMod val="75000"/>
                    <a:lumOff val="25000"/>
                  </a:srgbClr>
                </a:solidFill>
                <a:latin typeface="Arial"/>
                <a:cs typeface="Arial"/>
              </a:rPr>
              <a:t>Druid</a:t>
            </a:r>
          </a:p>
        </p:txBody>
      </p:sp>
      <p:pic>
        <p:nvPicPr>
          <p:cNvPr id="111" name="Picture 2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4358" y="5095504"/>
            <a:ext cx="355712" cy="355712"/>
          </a:xfrm>
          <a:prstGeom prst="rect">
            <a:avLst/>
          </a:prstGeom>
        </p:spPr>
      </p:pic>
      <p:sp>
        <p:nvSpPr>
          <p:cNvPr id="260" name="Rounded Rectangle 203"/>
          <p:cNvSpPr>
            <a:spLocks/>
          </p:cNvSpPr>
          <p:nvPr/>
        </p:nvSpPr>
        <p:spPr>
          <a:xfrm>
            <a:off x="1155144" y="3882751"/>
            <a:ext cx="1785742" cy="965509"/>
          </a:xfrm>
          <a:prstGeom prst="roundRect">
            <a:avLst>
              <a:gd name="adj" fmla="val 5758"/>
            </a:avLst>
          </a:prstGeom>
          <a:solidFill>
            <a:schemeClr val="accent6"/>
          </a:solidFill>
          <a:ln w="3175"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pt-BR" sz="1080" b="1" kern="0" dirty="0" err="1">
                <a:solidFill>
                  <a:schemeClr val="bg1"/>
                </a:solidFill>
                <a:latin typeface="Arial"/>
                <a:cs typeface="Arial"/>
              </a:rPr>
              <a:t>Meetup</a:t>
            </a:r>
            <a:r>
              <a:rPr lang="pt-BR" sz="1080" b="1" kern="0" dirty="0">
                <a:solidFill>
                  <a:schemeClr val="bg1"/>
                </a:solidFill>
                <a:latin typeface="Arial"/>
                <a:cs typeface="Arial"/>
              </a:rPr>
              <a:t> RSVP</a:t>
            </a:r>
            <a:endParaRPr lang="en-US" sz="1080" b="1" kern="0" dirty="0">
              <a:solidFill>
                <a:schemeClr val="bg1"/>
              </a:solidFill>
              <a:latin typeface="Arial"/>
              <a:cs typeface="Arial"/>
            </a:endParaRPr>
          </a:p>
        </p:txBody>
      </p:sp>
      <p:sp>
        <p:nvSpPr>
          <p:cNvPr id="164" name="Rounded Rectangle 203">
            <a:extLst>
              <a:ext uri="{FF2B5EF4-FFF2-40B4-BE49-F238E27FC236}">
                <a16:creationId xmlns:a16="http://schemas.microsoft.com/office/drawing/2014/main" id="{2FB585DF-6F15-DB49-8253-0F8BEF7AB11C}"/>
              </a:ext>
            </a:extLst>
          </p:cNvPr>
          <p:cNvSpPr>
            <a:spLocks/>
          </p:cNvSpPr>
          <p:nvPr/>
        </p:nvSpPr>
        <p:spPr>
          <a:xfrm>
            <a:off x="1186722" y="5108417"/>
            <a:ext cx="1785742" cy="965509"/>
          </a:xfrm>
          <a:prstGeom prst="roundRect">
            <a:avLst>
              <a:gd name="adj" fmla="val 5758"/>
            </a:avLst>
          </a:prstGeom>
          <a:solidFill>
            <a:schemeClr val="accent6"/>
          </a:solidFill>
          <a:ln w="3175" cmpd="sng">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pt-BR" sz="1080" b="1" kern="0" dirty="0" err="1">
                <a:solidFill>
                  <a:schemeClr val="bg1"/>
                </a:solidFill>
                <a:latin typeface="Arial"/>
                <a:cs typeface="Arial"/>
              </a:rPr>
              <a:t>MiNiFi</a:t>
            </a:r>
            <a:r>
              <a:rPr lang="pt-BR" sz="1080" b="1" kern="0" dirty="0">
                <a:solidFill>
                  <a:schemeClr val="bg1"/>
                </a:solidFill>
                <a:latin typeface="Arial"/>
                <a:cs typeface="Arial"/>
              </a:rPr>
              <a:t> Data</a:t>
            </a:r>
            <a:endParaRPr lang="en-US" sz="1080" b="1" kern="0" dirty="0">
              <a:solidFill>
                <a:schemeClr val="bg1"/>
              </a:solidFill>
              <a:latin typeface="Arial"/>
              <a:cs typeface="Arial"/>
            </a:endParaRPr>
          </a:p>
        </p:txBody>
      </p:sp>
      <p:sp>
        <p:nvSpPr>
          <p:cNvPr id="165" name="Rounded Rectangle 156">
            <a:extLst>
              <a:ext uri="{FF2B5EF4-FFF2-40B4-BE49-F238E27FC236}">
                <a16:creationId xmlns:a16="http://schemas.microsoft.com/office/drawing/2014/main" id="{7261BCAC-EBEF-DB43-AEC1-40BAF4D3A922}"/>
              </a:ext>
            </a:extLst>
          </p:cNvPr>
          <p:cNvSpPr>
            <a:spLocks/>
          </p:cNvSpPr>
          <p:nvPr/>
        </p:nvSpPr>
        <p:spPr>
          <a:xfrm>
            <a:off x="4345776" y="3676937"/>
            <a:ext cx="1631180" cy="2336750"/>
          </a:xfrm>
          <a:prstGeom prst="roundRect">
            <a:avLst>
              <a:gd name="adj" fmla="val 2834"/>
            </a:avLst>
          </a:prstGeom>
          <a:solidFill>
            <a:srgbClr val="FFFFFF">
              <a:alpha val="40000"/>
            </a:srgbClr>
          </a:solidFill>
          <a:ln w="3175" cmpd="sng">
            <a:solidFill>
              <a:srgbClr val="8E8E8E"/>
            </a:solidFill>
            <a:prstDash val="sysDash"/>
          </a:ln>
          <a:effectLst/>
        </p:spPr>
        <p:style>
          <a:lnRef idx="1">
            <a:schemeClr val="accent1"/>
          </a:lnRef>
          <a:fillRef idx="3">
            <a:schemeClr val="accent1"/>
          </a:fillRef>
          <a:effectRef idx="2">
            <a:schemeClr val="accent1"/>
          </a:effectRef>
          <a:fontRef idx="minor">
            <a:schemeClr val="lt1"/>
          </a:fontRef>
        </p:style>
        <p:txBody>
          <a:bodyPr lIns="0" tIns="54863" rIns="0" bIns="54863" rtlCol="0" anchor="b"/>
          <a:lstStyle/>
          <a:p>
            <a:pPr marL="889636"/>
            <a:endParaRPr lang="en-US" sz="960" b="1" kern="0" dirty="0">
              <a:solidFill>
                <a:schemeClr val="bg1">
                  <a:lumMod val="50000"/>
                  <a:lumOff val="50000"/>
                </a:schemeClr>
              </a:solidFill>
              <a:latin typeface="Arial"/>
              <a:cs typeface="Arial"/>
            </a:endParaRPr>
          </a:p>
        </p:txBody>
      </p:sp>
      <p:sp>
        <p:nvSpPr>
          <p:cNvPr id="166" name="Rounded Rectangle 158">
            <a:extLst>
              <a:ext uri="{FF2B5EF4-FFF2-40B4-BE49-F238E27FC236}">
                <a16:creationId xmlns:a16="http://schemas.microsoft.com/office/drawing/2014/main" id="{1C19C70A-844B-0542-8565-48702827AEA6}"/>
              </a:ext>
            </a:extLst>
          </p:cNvPr>
          <p:cNvSpPr>
            <a:spLocks/>
          </p:cNvSpPr>
          <p:nvPr/>
        </p:nvSpPr>
        <p:spPr>
          <a:xfrm>
            <a:off x="4406435" y="3825589"/>
            <a:ext cx="609751" cy="2092956"/>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err="1">
                <a:solidFill>
                  <a:srgbClr val="1E1E1E">
                    <a:lumMod val="75000"/>
                    <a:lumOff val="25000"/>
                  </a:srgbClr>
                </a:solidFill>
                <a:latin typeface="Arial"/>
                <a:cs typeface="Arial"/>
              </a:rPr>
              <a:t>Nifi</a:t>
            </a:r>
            <a:endParaRPr lang="en-US" sz="1080" b="1" kern="0" dirty="0">
              <a:solidFill>
                <a:srgbClr val="1E1E1E">
                  <a:lumMod val="75000"/>
                  <a:lumOff val="25000"/>
                </a:srgbClr>
              </a:solidFill>
              <a:latin typeface="Arial"/>
              <a:cs typeface="Arial"/>
            </a:endParaRPr>
          </a:p>
        </p:txBody>
      </p:sp>
      <p:cxnSp>
        <p:nvCxnSpPr>
          <p:cNvPr id="169" name="Straight Arrow Connector 29">
            <a:extLst>
              <a:ext uri="{FF2B5EF4-FFF2-40B4-BE49-F238E27FC236}">
                <a16:creationId xmlns:a16="http://schemas.microsoft.com/office/drawing/2014/main" id="{D8BCC269-B18D-8546-8F9C-511791FC4741}"/>
              </a:ext>
            </a:extLst>
          </p:cNvPr>
          <p:cNvCxnSpPr>
            <a:cxnSpLocks/>
            <a:stCxn id="164" idx="3"/>
            <a:endCxn id="165" idx="1"/>
          </p:cNvCxnSpPr>
          <p:nvPr/>
        </p:nvCxnSpPr>
        <p:spPr>
          <a:xfrm flipV="1">
            <a:off x="2972464" y="4845312"/>
            <a:ext cx="1373312" cy="745860"/>
          </a:xfrm>
          <a:prstGeom prst="straightConnector1">
            <a:avLst/>
          </a:prstGeom>
          <a:ln w="28575">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itle 4">
            <a:extLst>
              <a:ext uri="{FF2B5EF4-FFF2-40B4-BE49-F238E27FC236}">
                <a16:creationId xmlns:a16="http://schemas.microsoft.com/office/drawing/2014/main" id="{0306C34C-8CD9-0A46-AAA2-711C4A86C81C}"/>
              </a:ext>
            </a:extLst>
          </p:cNvPr>
          <p:cNvSpPr txBox="1">
            <a:spLocks/>
          </p:cNvSpPr>
          <p:nvPr/>
        </p:nvSpPr>
        <p:spPr>
          <a:xfrm>
            <a:off x="841494" y="681635"/>
            <a:ext cx="4769519" cy="470898"/>
          </a:xfrm>
          <a:prstGeom prst="rect">
            <a:avLst/>
          </a:prstGeom>
        </p:spPr>
        <p:txBody>
          <a:bodyPr/>
          <a:lst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a:lstStyle>
          <a:p>
            <a:r>
              <a:rPr lang="fr-FR"/>
              <a:t>Workshop Agenda</a:t>
            </a:r>
            <a:endParaRPr lang="fr-FR" dirty="0"/>
          </a:p>
        </p:txBody>
      </p:sp>
      <p:pic>
        <p:nvPicPr>
          <p:cNvPr id="206" name="Picture 2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660" y="5197189"/>
            <a:ext cx="376110" cy="376110"/>
          </a:xfrm>
          <a:prstGeom prst="rect">
            <a:avLst/>
          </a:prstGeom>
        </p:spPr>
      </p:pic>
      <p:sp>
        <p:nvSpPr>
          <p:cNvPr id="185" name="Rounded Rectangle 158">
            <a:extLst>
              <a:ext uri="{FF2B5EF4-FFF2-40B4-BE49-F238E27FC236}">
                <a16:creationId xmlns:a16="http://schemas.microsoft.com/office/drawing/2014/main" id="{80100D60-2909-8B41-B685-3606A5362FF7}"/>
              </a:ext>
            </a:extLst>
          </p:cNvPr>
          <p:cNvSpPr>
            <a:spLocks/>
          </p:cNvSpPr>
          <p:nvPr/>
        </p:nvSpPr>
        <p:spPr>
          <a:xfrm>
            <a:off x="4345776" y="6117651"/>
            <a:ext cx="5720861" cy="362334"/>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pt-BR" sz="1080" b="1" kern="0" dirty="0" err="1">
                <a:solidFill>
                  <a:srgbClr val="1E1E1E">
                    <a:lumMod val="75000"/>
                    <a:lumOff val="25000"/>
                  </a:srgbClr>
                </a:solidFill>
                <a:latin typeface="Arial"/>
                <a:cs typeface="Arial"/>
              </a:rPr>
              <a:t>Schema</a:t>
            </a:r>
            <a:r>
              <a:rPr lang="pt-BR" sz="1080" b="1" kern="0" dirty="0">
                <a:solidFill>
                  <a:srgbClr val="1E1E1E">
                    <a:lumMod val="75000"/>
                    <a:lumOff val="25000"/>
                  </a:srgbClr>
                </a:solidFill>
                <a:latin typeface="Arial"/>
                <a:cs typeface="Arial"/>
              </a:rPr>
              <a:t> Registry</a:t>
            </a:r>
          </a:p>
        </p:txBody>
      </p:sp>
      <p:sp>
        <p:nvSpPr>
          <p:cNvPr id="188" name="Rounded Rectangle 158">
            <a:extLst>
              <a:ext uri="{FF2B5EF4-FFF2-40B4-BE49-F238E27FC236}">
                <a16:creationId xmlns:a16="http://schemas.microsoft.com/office/drawing/2014/main" id="{C3C33684-B6E9-0649-BBE4-DA2002EA4C70}"/>
              </a:ext>
            </a:extLst>
          </p:cNvPr>
          <p:cNvSpPr>
            <a:spLocks/>
          </p:cNvSpPr>
          <p:nvPr/>
        </p:nvSpPr>
        <p:spPr>
          <a:xfrm>
            <a:off x="5095460" y="3827440"/>
            <a:ext cx="798033" cy="351566"/>
          </a:xfrm>
          <a:prstGeom prst="roundRect">
            <a:avLst>
              <a:gd name="adj" fmla="val 5758"/>
            </a:avLst>
          </a:pr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a:solidFill>
                  <a:srgbClr val="1E1E1E">
                    <a:lumMod val="75000"/>
                    <a:lumOff val="25000"/>
                  </a:srgbClr>
                </a:solidFill>
                <a:latin typeface="Arial"/>
                <a:cs typeface="Arial"/>
              </a:rPr>
              <a:t>Processor</a:t>
            </a:r>
          </a:p>
        </p:txBody>
      </p:sp>
      <p:sp>
        <p:nvSpPr>
          <p:cNvPr id="191" name="Rounded Rectangle 158">
            <a:extLst>
              <a:ext uri="{FF2B5EF4-FFF2-40B4-BE49-F238E27FC236}">
                <a16:creationId xmlns:a16="http://schemas.microsoft.com/office/drawing/2014/main" id="{067E49CF-71F5-FA4C-AEF7-D83E57DD38A9}"/>
              </a:ext>
            </a:extLst>
          </p:cNvPr>
          <p:cNvSpPr>
            <a:spLocks/>
          </p:cNvSpPr>
          <p:nvPr/>
        </p:nvSpPr>
        <p:spPr>
          <a:xfrm>
            <a:off x="5097554" y="5573299"/>
            <a:ext cx="798033" cy="344499"/>
          </a:xfrm>
          <a:prstGeom prst="roundRect">
            <a:avLst>
              <a:gd name="adj" fmla="val 5758"/>
            </a:avLst>
          </a:prstGeom>
          <a:solidFill>
            <a:schemeClr val="accent1">
              <a:lumMod val="20000"/>
              <a:lumOff val="80000"/>
            </a:schemeClr>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a:solidFill>
                  <a:srgbClr val="1E1E1E">
                    <a:lumMod val="75000"/>
                    <a:lumOff val="25000"/>
                  </a:srgbClr>
                </a:solidFill>
                <a:latin typeface="Arial"/>
                <a:cs typeface="Arial"/>
              </a:rPr>
              <a:t>Processor</a:t>
            </a:r>
          </a:p>
        </p:txBody>
      </p:sp>
      <p:cxnSp>
        <p:nvCxnSpPr>
          <p:cNvPr id="194" name="Straight Arrow Connector 29">
            <a:extLst>
              <a:ext uri="{FF2B5EF4-FFF2-40B4-BE49-F238E27FC236}">
                <a16:creationId xmlns:a16="http://schemas.microsoft.com/office/drawing/2014/main" id="{1FC17F2E-EC7A-D94E-9338-6B0DBE980C28}"/>
              </a:ext>
            </a:extLst>
          </p:cNvPr>
          <p:cNvCxnSpPr>
            <a:cxnSpLocks/>
            <a:stCxn id="188" idx="3"/>
            <a:endCxn id="157" idx="1"/>
          </p:cNvCxnSpPr>
          <p:nvPr/>
        </p:nvCxnSpPr>
        <p:spPr>
          <a:xfrm>
            <a:off x="5893493" y="4003223"/>
            <a:ext cx="664310" cy="614672"/>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Arrow Connector 29">
            <a:extLst>
              <a:ext uri="{FF2B5EF4-FFF2-40B4-BE49-F238E27FC236}">
                <a16:creationId xmlns:a16="http://schemas.microsoft.com/office/drawing/2014/main" id="{561FC27A-4F0E-5840-A9C5-F41A44AEAB69}"/>
              </a:ext>
            </a:extLst>
          </p:cNvPr>
          <p:cNvCxnSpPr>
            <a:cxnSpLocks/>
            <a:stCxn id="191" idx="3"/>
            <a:endCxn id="185" idx="0"/>
          </p:cNvCxnSpPr>
          <p:nvPr/>
        </p:nvCxnSpPr>
        <p:spPr>
          <a:xfrm>
            <a:off x="5895587" y="5745549"/>
            <a:ext cx="1310620" cy="372102"/>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6" name="Rounded Rectangle 156">
            <a:extLst>
              <a:ext uri="{FF2B5EF4-FFF2-40B4-BE49-F238E27FC236}">
                <a16:creationId xmlns:a16="http://schemas.microsoft.com/office/drawing/2014/main" id="{913BEDB4-2446-2744-BD84-6A27CCC55040}"/>
              </a:ext>
            </a:extLst>
          </p:cNvPr>
          <p:cNvSpPr>
            <a:spLocks/>
          </p:cNvSpPr>
          <p:nvPr/>
        </p:nvSpPr>
        <p:spPr>
          <a:xfrm>
            <a:off x="8834471" y="3676937"/>
            <a:ext cx="1232166" cy="2336750"/>
          </a:xfrm>
          <a:prstGeom prst="roundRect">
            <a:avLst>
              <a:gd name="adj" fmla="val 2834"/>
            </a:avLst>
          </a:prstGeom>
          <a:solidFill>
            <a:srgbClr val="FFFFFF">
              <a:alpha val="40000"/>
            </a:srgbClr>
          </a:solidFill>
          <a:ln w="3175" cmpd="sng">
            <a:solidFill>
              <a:srgbClr val="8E8E8E"/>
            </a:solidFill>
            <a:prstDash val="sysDash"/>
          </a:ln>
          <a:effectLst/>
        </p:spPr>
        <p:style>
          <a:lnRef idx="1">
            <a:schemeClr val="accent1"/>
          </a:lnRef>
          <a:fillRef idx="3">
            <a:schemeClr val="accent1"/>
          </a:fillRef>
          <a:effectRef idx="2">
            <a:schemeClr val="accent1"/>
          </a:effectRef>
          <a:fontRef idx="minor">
            <a:schemeClr val="lt1"/>
          </a:fontRef>
        </p:style>
        <p:txBody>
          <a:bodyPr lIns="0" tIns="54863" rIns="0" bIns="54863" rtlCol="0" anchor="b"/>
          <a:lstStyle/>
          <a:p>
            <a:pPr marL="889636"/>
            <a:endParaRPr lang="en-US" sz="960" b="1" kern="0" dirty="0">
              <a:solidFill>
                <a:schemeClr val="bg1">
                  <a:lumMod val="50000"/>
                  <a:lumOff val="50000"/>
                </a:schemeClr>
              </a:solidFill>
              <a:latin typeface="Arial"/>
              <a:cs typeface="Arial"/>
            </a:endParaRPr>
          </a:p>
        </p:txBody>
      </p:sp>
      <p:sp>
        <p:nvSpPr>
          <p:cNvPr id="192" name="Rounded Rectangle 191"/>
          <p:cNvSpPr>
            <a:spLocks/>
          </p:cNvSpPr>
          <p:nvPr/>
        </p:nvSpPr>
        <p:spPr>
          <a:xfrm>
            <a:off x="8964122" y="3787787"/>
            <a:ext cx="965112" cy="2092209"/>
          </a:xfrm>
          <a:prstGeom prst="roundRect">
            <a:avLst>
              <a:gd name="adj" fmla="val 5758"/>
            </a:avLst>
          </a:prstGeom>
          <a:solidFill>
            <a:srgbClr val="C2ECA2"/>
          </a:solidFill>
          <a:ln w="3175"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tIns="54863" rIns="0" bIns="54863" rtlCol="0" anchor="ctr"/>
          <a:lstStyle/>
          <a:p>
            <a:pPr algn="ctr"/>
            <a:r>
              <a:rPr lang="en-US" sz="1080" b="1" kern="0" dirty="0">
                <a:solidFill>
                  <a:srgbClr val="1E1E1E">
                    <a:lumMod val="75000"/>
                    <a:lumOff val="25000"/>
                  </a:srgbClr>
                </a:solidFill>
                <a:latin typeface="Arial"/>
                <a:cs typeface="Arial"/>
              </a:rPr>
              <a:t>SAM</a:t>
            </a:r>
          </a:p>
        </p:txBody>
      </p:sp>
      <p:cxnSp>
        <p:nvCxnSpPr>
          <p:cNvPr id="202" name="Straight Arrow Connector 29">
            <a:extLst>
              <a:ext uri="{FF2B5EF4-FFF2-40B4-BE49-F238E27FC236}">
                <a16:creationId xmlns:a16="http://schemas.microsoft.com/office/drawing/2014/main" id="{05163762-4000-014A-92D2-E1495A195FDA}"/>
              </a:ext>
            </a:extLst>
          </p:cNvPr>
          <p:cNvCxnSpPr>
            <a:cxnSpLocks/>
            <a:stCxn id="157" idx="3"/>
            <a:endCxn id="196" idx="1"/>
          </p:cNvCxnSpPr>
          <p:nvPr/>
        </p:nvCxnSpPr>
        <p:spPr>
          <a:xfrm>
            <a:off x="8188983" y="4617895"/>
            <a:ext cx="645488" cy="227417"/>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9">
            <a:extLst>
              <a:ext uri="{FF2B5EF4-FFF2-40B4-BE49-F238E27FC236}">
                <a16:creationId xmlns:a16="http://schemas.microsoft.com/office/drawing/2014/main" id="{D4B6E489-CF1D-B148-ABBE-C4D07CD06D4F}"/>
              </a:ext>
            </a:extLst>
          </p:cNvPr>
          <p:cNvCxnSpPr>
            <a:cxnSpLocks/>
            <a:stCxn id="185" idx="0"/>
            <a:endCxn id="196" idx="1"/>
          </p:cNvCxnSpPr>
          <p:nvPr/>
        </p:nvCxnSpPr>
        <p:spPr>
          <a:xfrm flipV="1">
            <a:off x="7206207" y="4845312"/>
            <a:ext cx="1628264" cy="1272339"/>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9">
            <a:extLst>
              <a:ext uri="{FF2B5EF4-FFF2-40B4-BE49-F238E27FC236}">
                <a16:creationId xmlns:a16="http://schemas.microsoft.com/office/drawing/2014/main" id="{45205070-3ED6-FA4D-9EDC-5B372ADE3473}"/>
              </a:ext>
            </a:extLst>
          </p:cNvPr>
          <p:cNvCxnSpPr>
            <a:cxnSpLocks/>
            <a:stCxn id="196" idx="3"/>
            <a:endCxn id="105" idx="1"/>
          </p:cNvCxnSpPr>
          <p:nvPr/>
        </p:nvCxnSpPr>
        <p:spPr>
          <a:xfrm>
            <a:off x="10066637" y="4845312"/>
            <a:ext cx="914715" cy="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to 51">
            <a:extLst>
              <a:ext uri="{FF2B5EF4-FFF2-40B4-BE49-F238E27FC236}">
                <a16:creationId xmlns:a16="http://schemas.microsoft.com/office/drawing/2014/main" id="{0BA014B4-4619-8247-AF1E-FE614D4D0379}"/>
              </a:ext>
            </a:extLst>
          </p:cNvPr>
          <p:cNvCxnSpPr/>
          <p:nvPr/>
        </p:nvCxnSpPr>
        <p:spPr>
          <a:xfrm>
            <a:off x="10668000" y="2133600"/>
            <a:ext cx="0" cy="5410200"/>
          </a:xfrm>
          <a:prstGeom prst="line">
            <a:avLst/>
          </a:prstGeom>
          <a:ln w="28575">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BE7366BA-A465-094A-9C86-DA5EF10C7A0A}"/>
              </a:ext>
            </a:extLst>
          </p:cNvPr>
          <p:cNvSpPr/>
          <p:nvPr/>
        </p:nvSpPr>
        <p:spPr>
          <a:xfrm>
            <a:off x="11910070" y="1905118"/>
            <a:ext cx="1509367" cy="828667"/>
          </a:xfrm>
          <a:prstGeom prst="ellipse">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pt-BR" sz="2000" dirty="0">
                <a:solidFill>
                  <a:schemeClr val="tx1">
                    <a:lumMod val="50000"/>
                    <a:lumOff val="50000"/>
                  </a:schemeClr>
                </a:solidFill>
              </a:rPr>
              <a:t>Next</a:t>
            </a:r>
          </a:p>
        </p:txBody>
      </p:sp>
      <p:cxnSp>
        <p:nvCxnSpPr>
          <p:cNvPr id="235" name="Conector Reto 234">
            <a:extLst>
              <a:ext uri="{FF2B5EF4-FFF2-40B4-BE49-F238E27FC236}">
                <a16:creationId xmlns:a16="http://schemas.microsoft.com/office/drawing/2014/main" id="{FF1FC4D1-9FDD-FB4C-B49B-EAC646B4397C}"/>
              </a:ext>
            </a:extLst>
          </p:cNvPr>
          <p:cNvCxnSpPr/>
          <p:nvPr/>
        </p:nvCxnSpPr>
        <p:spPr>
          <a:xfrm>
            <a:off x="8542637" y="2140212"/>
            <a:ext cx="0" cy="5410200"/>
          </a:xfrm>
          <a:prstGeom prst="line">
            <a:avLst/>
          </a:prstGeom>
          <a:ln w="28575">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236" name="Oval 235">
            <a:extLst>
              <a:ext uri="{FF2B5EF4-FFF2-40B4-BE49-F238E27FC236}">
                <a16:creationId xmlns:a16="http://schemas.microsoft.com/office/drawing/2014/main" id="{E32537A7-DA37-0449-AA2A-2315B6E9E2F9}"/>
              </a:ext>
            </a:extLst>
          </p:cNvPr>
          <p:cNvSpPr/>
          <p:nvPr/>
        </p:nvSpPr>
        <p:spPr>
          <a:xfrm>
            <a:off x="8798698" y="1905250"/>
            <a:ext cx="1509367" cy="828667"/>
          </a:xfrm>
          <a:prstGeom prst="ellipse">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pt-BR" sz="2000" dirty="0" err="1">
                <a:solidFill>
                  <a:schemeClr val="tx1">
                    <a:lumMod val="50000"/>
                    <a:lumOff val="50000"/>
                  </a:schemeClr>
                </a:solidFill>
              </a:rPr>
              <a:t>Bonus</a:t>
            </a:r>
            <a:endParaRPr lang="pt-BR" sz="2000" dirty="0">
              <a:solidFill>
                <a:schemeClr val="tx1">
                  <a:lumMod val="50000"/>
                  <a:lumOff val="50000"/>
                </a:schemeClr>
              </a:solidFill>
            </a:endParaRPr>
          </a:p>
        </p:txBody>
      </p:sp>
      <p:sp>
        <p:nvSpPr>
          <p:cNvPr id="237" name="Oval 236">
            <a:extLst>
              <a:ext uri="{FF2B5EF4-FFF2-40B4-BE49-F238E27FC236}">
                <a16:creationId xmlns:a16="http://schemas.microsoft.com/office/drawing/2014/main" id="{0D43E881-96A5-9042-878F-97CFBFD71724}"/>
              </a:ext>
            </a:extLst>
          </p:cNvPr>
          <p:cNvSpPr/>
          <p:nvPr/>
        </p:nvSpPr>
        <p:spPr>
          <a:xfrm>
            <a:off x="5487740" y="1905250"/>
            <a:ext cx="1509367" cy="828667"/>
          </a:xfrm>
          <a:prstGeom prst="ellipse">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pt-BR" sz="2000" dirty="0" err="1">
                <a:solidFill>
                  <a:schemeClr val="tx1">
                    <a:lumMod val="50000"/>
                    <a:lumOff val="50000"/>
                  </a:schemeClr>
                </a:solidFill>
              </a:rPr>
              <a:t>Today</a:t>
            </a:r>
            <a:endParaRPr lang="pt-BR" sz="2000" dirty="0">
              <a:solidFill>
                <a:schemeClr val="tx1">
                  <a:lumMod val="50000"/>
                  <a:lumOff val="50000"/>
                </a:schemeClr>
              </a:solidFill>
            </a:endParaRPr>
          </a:p>
        </p:txBody>
      </p:sp>
      <p:pic>
        <p:nvPicPr>
          <p:cNvPr id="238" name="Shape 625">
            <a:extLst>
              <a:ext uri="{FF2B5EF4-FFF2-40B4-BE49-F238E27FC236}">
                <a16:creationId xmlns:a16="http://schemas.microsoft.com/office/drawing/2014/main" id="{B790F9EC-41AD-1042-A667-4BF22C370975}"/>
              </a:ext>
            </a:extLst>
          </p:cNvPr>
          <p:cNvPicPr preferRelativeResize="0"/>
          <p:nvPr/>
        </p:nvPicPr>
        <p:blipFill rotWithShape="1">
          <a:blip r:embed="rId5">
            <a:alphaModFix/>
          </a:blip>
          <a:srcRect/>
          <a:stretch/>
        </p:blipFill>
        <p:spPr>
          <a:xfrm>
            <a:off x="9068943" y="5081049"/>
            <a:ext cx="630596" cy="583333"/>
          </a:xfrm>
          <a:prstGeom prst="rect">
            <a:avLst/>
          </a:prstGeom>
          <a:noFill/>
          <a:ln>
            <a:noFill/>
          </a:ln>
        </p:spPr>
      </p:pic>
      <p:pic>
        <p:nvPicPr>
          <p:cNvPr id="239" name="Shape 626">
            <a:extLst>
              <a:ext uri="{FF2B5EF4-FFF2-40B4-BE49-F238E27FC236}">
                <a16:creationId xmlns:a16="http://schemas.microsoft.com/office/drawing/2014/main" id="{267E945C-CDF4-424F-9238-B9FBB22EDA5E}"/>
              </a:ext>
            </a:extLst>
          </p:cNvPr>
          <p:cNvPicPr preferRelativeResize="0"/>
          <p:nvPr/>
        </p:nvPicPr>
        <p:blipFill rotWithShape="1">
          <a:blip r:embed="rId6">
            <a:alphaModFix/>
          </a:blip>
          <a:srcRect/>
          <a:stretch/>
        </p:blipFill>
        <p:spPr>
          <a:xfrm>
            <a:off x="7556972" y="4116646"/>
            <a:ext cx="376065" cy="531554"/>
          </a:xfrm>
          <a:prstGeom prst="rect">
            <a:avLst/>
          </a:prstGeom>
          <a:noFill/>
          <a:ln>
            <a:noFill/>
          </a:ln>
        </p:spPr>
      </p:pic>
      <p:pic>
        <p:nvPicPr>
          <p:cNvPr id="244" name="Picture 1">
            <a:extLst>
              <a:ext uri="{FF2B5EF4-FFF2-40B4-BE49-F238E27FC236}">
                <a16:creationId xmlns:a16="http://schemas.microsoft.com/office/drawing/2014/main" id="{756246C6-10B3-224F-8733-DB900A0887A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03910" y="4704615"/>
            <a:ext cx="774187" cy="322578"/>
          </a:xfrm>
          <a:prstGeom prst="rect">
            <a:avLst/>
          </a:prstGeom>
        </p:spPr>
      </p:pic>
    </p:spTree>
    <p:extLst>
      <p:ext uri="{BB962C8B-B14F-4D97-AF65-F5344CB8AC3E}">
        <p14:creationId xmlns:p14="http://schemas.microsoft.com/office/powerpoint/2010/main" val="38535694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20316" y="1014065"/>
            <a:ext cx="11602832" cy="6986356"/>
            <a:chOff x="1895346" y="1470835"/>
            <a:chExt cx="10454945" cy="5911415"/>
          </a:xfrm>
        </p:grpSpPr>
        <p:grpSp>
          <p:nvGrpSpPr>
            <p:cNvPr id="52" name="Group 51"/>
            <p:cNvGrpSpPr/>
            <p:nvPr/>
          </p:nvGrpSpPr>
          <p:grpSpPr>
            <a:xfrm>
              <a:off x="4447003" y="6216676"/>
              <a:ext cx="5331033" cy="1165574"/>
              <a:chOff x="4456644" y="5830526"/>
              <a:chExt cx="5331034" cy="1165574"/>
            </a:xfrm>
          </p:grpSpPr>
          <p:grpSp>
            <p:nvGrpSpPr>
              <p:cNvPr id="19" name="Group 18"/>
              <p:cNvGrpSpPr/>
              <p:nvPr/>
            </p:nvGrpSpPr>
            <p:grpSpPr>
              <a:xfrm>
                <a:off x="4456644" y="5830526"/>
                <a:ext cx="5331034" cy="1165574"/>
                <a:chOff x="1008970" y="4295647"/>
                <a:chExt cx="4441371" cy="971312"/>
              </a:xfrm>
            </p:grpSpPr>
            <p:sp>
              <p:nvSpPr>
                <p:cNvPr id="22" name="Rounded Rectangle 21"/>
                <p:cNvSpPr/>
                <p:nvPr/>
              </p:nvSpPr>
              <p:spPr>
                <a:xfrm>
                  <a:off x="1008970" y="4396102"/>
                  <a:ext cx="4441371" cy="870857"/>
                </a:xfrm>
                <a:prstGeom prst="roundRect">
                  <a:avLst>
                    <a:gd name="adj" fmla="val 40000"/>
                  </a:avLst>
                </a:prstGeom>
                <a:noFill/>
                <a:ln w="19050">
                  <a:solidFill>
                    <a:srgbClr val="698797">
                      <a:alpha val="62000"/>
                    </a:srgbClr>
                  </a:solidFill>
                  <a:prstDash val="sysDash"/>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marL="0" marR="0" lvl="0" indent="0" algn="ctr" defTabSz="1097280" rtl="0" eaLnBrk="1" fontAlgn="auto" latinLnBrk="0" hangingPunct="1">
                    <a:lnSpc>
                      <a:spcPct val="85000"/>
                    </a:lnSpc>
                    <a:spcBef>
                      <a:spcPts val="720"/>
                    </a:spcBef>
                    <a:spcAft>
                      <a:spcPts val="0"/>
                    </a:spcAft>
                    <a:buClrTx/>
                    <a:buSzTx/>
                    <a:buFontTx/>
                    <a:buNone/>
                    <a:tabLst/>
                    <a:defRPr/>
                  </a:pPr>
                  <a:endParaRPr kumimoji="0" lang="en-US" sz="3400" b="0" i="0" u="none" strike="noStrike" kern="1200" cap="none" spc="0" normalizeH="0" baseline="0" noProof="0" dirty="0" err="1">
                    <a:ln w="12700">
                      <a:solidFill>
                        <a:prstClr val="black"/>
                      </a:solidFill>
                    </a:ln>
                    <a:solidFill>
                      <a:srgbClr val="FFFFFF"/>
                    </a:solidFill>
                    <a:effectLst/>
                    <a:uLnTx/>
                    <a:uFillTx/>
                    <a:latin typeface="Calibri"/>
                    <a:ea typeface="+mn-ea"/>
                    <a:cs typeface="+mn-cs"/>
                  </a:endParaRPr>
                </a:p>
              </p:txBody>
            </p:sp>
            <p:sp>
              <p:nvSpPr>
                <p:cNvPr id="23" name="Rectangle 22"/>
                <p:cNvSpPr/>
                <p:nvPr/>
              </p:nvSpPr>
              <p:spPr>
                <a:xfrm>
                  <a:off x="2393639" y="4295647"/>
                  <a:ext cx="1672032" cy="162747"/>
                </a:xfrm>
                <a:prstGeom prst="rect">
                  <a:avLst/>
                </a:prstGeom>
                <a:solidFill>
                  <a:srgbClr val="FFFFFF"/>
                </a:solidFill>
              </p:spPr>
              <p:txBody>
                <a:bodyPr wrap="square" lIns="0" tIns="38089" rIns="0" bIns="38089">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MULTIPLE CLUSTERS AND  SOURCES</a:t>
                  </a:r>
                </a:p>
              </p:txBody>
            </p:sp>
            <p:sp>
              <p:nvSpPr>
                <p:cNvPr id="24" name="Rectangle 23"/>
                <p:cNvSpPr/>
                <p:nvPr/>
              </p:nvSpPr>
              <p:spPr>
                <a:xfrm>
                  <a:off x="4023111" y="4743714"/>
                  <a:ext cx="286397" cy="130195"/>
                </a:xfrm>
                <a:prstGeom prst="rect">
                  <a:avLst/>
                </a:prstGeom>
                <a:solidFill>
                  <a:srgbClr val="FFFFFF"/>
                </a:solidFill>
              </p:spPr>
              <p:txBody>
                <a:bodyPr wrap="square" lIns="0" tIns="38089" rIns="0" bIns="38089">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697D"/>
                      </a:solidFill>
                      <a:effectLst/>
                      <a:uLnTx/>
                      <a:uFillTx/>
                      <a:latin typeface="Calibri"/>
                      <a:ea typeface="+mn-ea"/>
                      <a:cs typeface="+mn-cs"/>
                    </a:rPr>
                    <a:t>MULTI</a:t>
                  </a:r>
                </a:p>
              </p:txBody>
            </p:sp>
            <p:sp>
              <p:nvSpPr>
                <p:cNvPr id="25" name="Rectangle 24"/>
                <p:cNvSpPr/>
                <p:nvPr/>
              </p:nvSpPr>
              <p:spPr>
                <a:xfrm>
                  <a:off x="2708397" y="4743714"/>
                  <a:ext cx="346072" cy="130195"/>
                </a:xfrm>
                <a:prstGeom prst="rect">
                  <a:avLst/>
                </a:prstGeom>
                <a:solidFill>
                  <a:srgbClr val="FFFFFF"/>
                </a:solidFill>
              </p:spPr>
              <p:txBody>
                <a:bodyPr wrap="square" lIns="0" tIns="38089" rIns="0" bIns="38089">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697D"/>
                      </a:solidFill>
                      <a:effectLst/>
                      <a:uLnTx/>
                      <a:uFillTx/>
                      <a:latin typeface="Calibri"/>
                      <a:ea typeface="+mn-ea"/>
                      <a:cs typeface="+mn-cs"/>
                    </a:rPr>
                    <a:t>HYBRID</a:t>
                  </a:r>
                </a:p>
              </p:txBody>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851" y="6373984"/>
                <a:ext cx="155448" cy="155448"/>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29985" y="6373984"/>
                <a:ext cx="135498" cy="155448"/>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15030" y="6373984"/>
                <a:ext cx="135498" cy="155448"/>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836" y="6374965"/>
                <a:ext cx="155448" cy="155448"/>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183" y="6371854"/>
                <a:ext cx="155448" cy="155448"/>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575" y="6158715"/>
                <a:ext cx="582834" cy="544823"/>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074" y="6224604"/>
                <a:ext cx="661073" cy="449273"/>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6987" y="6206489"/>
                <a:ext cx="661073" cy="449273"/>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7902" y="6206489"/>
                <a:ext cx="533662" cy="514603"/>
              </a:xfrm>
              <a:prstGeom prst="rect">
                <a:avLst/>
              </a:prstGeom>
            </p:spPr>
          </p:pic>
        </p:grpSp>
        <p:grpSp>
          <p:nvGrpSpPr>
            <p:cNvPr id="83" name="Group 82"/>
            <p:cNvGrpSpPr/>
            <p:nvPr/>
          </p:nvGrpSpPr>
          <p:grpSpPr>
            <a:xfrm>
              <a:off x="4023405" y="2589854"/>
              <a:ext cx="6178232" cy="3446306"/>
              <a:chOff x="3947205" y="2272354"/>
              <a:chExt cx="6178233" cy="3446306"/>
            </a:xfrm>
          </p:grpSpPr>
          <p:sp>
            <p:nvSpPr>
              <p:cNvPr id="48" name="Rectangle 47"/>
              <p:cNvSpPr/>
              <p:nvPr/>
            </p:nvSpPr>
            <p:spPr>
              <a:xfrm>
                <a:off x="3947205" y="2272354"/>
                <a:ext cx="6178233" cy="3446306"/>
              </a:xfrm>
              <a:prstGeom prst="rect">
                <a:avLst/>
              </a:prstGeom>
              <a:solidFill>
                <a:srgbClr val="E8E8E8"/>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marL="0" marR="0" lvl="0" indent="0" algn="ctr" defTabSz="1097280" rtl="0" eaLnBrk="1" fontAlgn="auto" latinLnBrk="0" hangingPunct="1">
                  <a:lnSpc>
                    <a:spcPct val="85000"/>
                  </a:lnSpc>
                  <a:spcBef>
                    <a:spcPts val="60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82" name="Group 81"/>
              <p:cNvGrpSpPr/>
              <p:nvPr/>
            </p:nvGrpSpPr>
            <p:grpSpPr>
              <a:xfrm>
                <a:off x="4173276" y="2435407"/>
                <a:ext cx="5726090" cy="1890105"/>
                <a:chOff x="4173276" y="2435407"/>
                <a:chExt cx="5726090" cy="1890105"/>
              </a:xfrm>
            </p:grpSpPr>
            <p:sp>
              <p:nvSpPr>
                <p:cNvPr id="5" name="Rectangle 4"/>
                <p:cNvSpPr/>
                <p:nvPr/>
              </p:nvSpPr>
              <p:spPr>
                <a:xfrm>
                  <a:off x="4173276" y="3376300"/>
                  <a:ext cx="5726090" cy="949212"/>
                </a:xfrm>
                <a:prstGeom prst="rect">
                  <a:avLst/>
                </a:prstGeom>
                <a:solidFill>
                  <a:srgbClr val="698797"/>
                </a:solidFill>
                <a:ln w="19050" cap="flat">
                  <a:noFill/>
                  <a:prstDash val="solid"/>
                  <a:miter lim="800000"/>
                  <a:headEnd/>
                  <a:tailEnd/>
                </a:ln>
              </p:spPr>
              <p:txBody>
                <a:bodyPr vert="horz" wrap="square" lIns="76150" tIns="36576" rIns="76150" bIns="38074" numCol="1" anchor="ctr" anchorCtr="0" compatLnSpc="1">
                  <a:prstTxWarp prst="textNoShape">
                    <a:avLst/>
                  </a:prstTxWarp>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548155"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DATAPLANE SERVICE (DPS)</a:t>
                  </a:r>
                </a:p>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MANAGE, GOVERN, SECURE</a:t>
                  </a:r>
                </a:p>
                <a:p>
                  <a:pPr marL="0" marR="0" lvl="0" indent="0" algn="ctr" defTabSz="54815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ounded Rectangle 7"/>
                <p:cNvSpPr/>
                <p:nvPr/>
              </p:nvSpPr>
              <p:spPr>
                <a:xfrm>
                  <a:off x="4355561" y="2661561"/>
                  <a:ext cx="5335124" cy="1039738"/>
                </a:xfrm>
                <a:prstGeom prst="roundRect">
                  <a:avLst>
                    <a:gd name="adj" fmla="val 41699"/>
                  </a:avLst>
                </a:prstGeom>
                <a:solidFill>
                  <a:srgbClr val="FFFFFF">
                    <a:alpha val="24000"/>
                  </a:srgbClr>
                </a:solidFill>
                <a:ln w="9525">
                  <a:solidFill>
                    <a:srgbClr val="698797"/>
                  </a:solidFill>
                  <a:prstDash val="dash"/>
                </a:ln>
                <a:effectLst/>
              </p:spPr>
              <p:style>
                <a:lnRef idx="1">
                  <a:schemeClr val="accent1"/>
                </a:lnRef>
                <a:fillRef idx="3">
                  <a:schemeClr val="accent1"/>
                </a:fillRef>
                <a:effectRef idx="2">
                  <a:schemeClr val="accent1"/>
                </a:effectRef>
                <a:fontRef idx="minor">
                  <a:schemeClr val="lt1"/>
                </a:fontRef>
              </p:style>
              <p:txBody>
                <a:bodyPr lIns="182830" tIns="182830" rIns="182830" bIns="182830" rtlCol="0" anchor="ctr" anchorCtr="0">
                  <a:noAutofit/>
                </a:bodyPr>
                <a:lstStyle/>
                <a:p>
                  <a:pPr marL="0" marR="0" lvl="0" indent="0" algn="ctr" defTabSz="548155" rtl="0" eaLnBrk="1" fontAlgn="auto" latinLnBrk="0" hangingPunct="1">
                    <a:lnSpc>
                      <a:spcPct val="85000"/>
                    </a:lnSpc>
                    <a:spcBef>
                      <a:spcPts val="720"/>
                    </a:spcBef>
                    <a:spcAft>
                      <a:spcPts val="0"/>
                    </a:spcAft>
                    <a:buClrTx/>
                    <a:buSzTx/>
                    <a:buFontTx/>
                    <a:buNone/>
                    <a:tabLst/>
                    <a:defRPr/>
                  </a:pPr>
                  <a:endParaRPr kumimoji="0" lang="en-US" sz="3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12"/>
                <p:cNvSpPr>
                  <a:spLocks/>
                </p:cNvSpPr>
                <p:nvPr/>
              </p:nvSpPr>
              <p:spPr bwMode="auto">
                <a:xfrm>
                  <a:off x="4658862" y="2772475"/>
                  <a:ext cx="710002"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chemeClr val="accent1"/>
                </a:solidFill>
                <a:ln w="9525" cap="flat">
                  <a:solidFill>
                    <a:srgbClr val="FFFFFF"/>
                  </a:solidFill>
                  <a:prstDash val="solid"/>
                  <a:miter lim="800000"/>
                  <a:headEnd/>
                  <a:tailEnd/>
                </a:ln>
                <a:extLst/>
              </p:spPr>
              <p:txBody>
                <a:bodyPr vert="horz" wrap="square" lIns="0" tIns="38074" rIns="0"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LIFECYCLE</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MANAGER</a:t>
                  </a:r>
                </a:p>
              </p:txBody>
            </p:sp>
            <p:sp>
              <p:nvSpPr>
                <p:cNvPr id="14" name="Freeform 13"/>
                <p:cNvSpPr>
                  <a:spLocks/>
                </p:cNvSpPr>
                <p:nvPr/>
              </p:nvSpPr>
              <p:spPr bwMode="auto">
                <a:xfrm>
                  <a:off x="5435665" y="2772475"/>
                  <a:ext cx="713418"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rgbClr val="8EA5B2"/>
                </a:solidFill>
                <a:ln w="9525" cap="flat">
                  <a:solidFill>
                    <a:srgbClr val="FFFFFF"/>
                  </a:solidFill>
                  <a:prstDash val="sysDash"/>
                  <a:miter lim="800000"/>
                  <a:headEnd/>
                  <a:tailEnd/>
                </a:ln>
                <a:extLst/>
              </p:spPr>
              <p:txBody>
                <a:bodyPr vert="horz" wrap="square" lIns="0" tIns="38074" rIns="0"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 STEWARD</a:t>
                  </a:r>
                </a:p>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STUDIO*</a:t>
                  </a:r>
                </a:p>
              </p:txBody>
            </p:sp>
            <p:sp>
              <p:nvSpPr>
                <p:cNvPr id="15" name="Freeform 14"/>
                <p:cNvSpPr>
                  <a:spLocks/>
                </p:cNvSpPr>
                <p:nvPr/>
              </p:nvSpPr>
              <p:spPr bwMode="auto">
                <a:xfrm>
                  <a:off x="8556540" y="2772475"/>
                  <a:ext cx="713418"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rgbClr val="44697D"/>
                </a:solidFill>
                <a:ln w="9525" cap="flat">
                  <a:solidFill>
                    <a:srgbClr val="FFFFFF"/>
                  </a:solidFill>
                  <a:prstDash val="solid"/>
                  <a:miter lim="800000"/>
                  <a:headEnd/>
                  <a:tailEnd/>
                </a:ln>
                <a:extLst/>
              </p:spPr>
              <p:txBody>
                <a:bodyPr vert="horz" wrap="square" lIns="73132" tIns="38074" rIns="73132"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ISV</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SERVICES</a:t>
                  </a:r>
                  <a:endParaRPr kumimoji="0" lang="en-US" sz="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TextBox 19"/>
                <p:cNvSpPr txBox="1"/>
                <p:nvPr/>
              </p:nvSpPr>
              <p:spPr>
                <a:xfrm>
                  <a:off x="7806496" y="3579799"/>
                  <a:ext cx="1191642" cy="88543"/>
                </a:xfrm>
                <a:prstGeom prst="rect">
                  <a:avLst/>
                </a:prstGeom>
              </p:spPr>
              <p:txBody>
                <a:bodyPr vert="horz" wrap="none" lIns="0" tIns="0" rIns="0" bIns="0" rtlCol="0" anchor="ctr" anchorCtr="0">
                  <a:spAutoFit/>
                </a:bodyPr>
                <a:lstStyle/>
                <a:p>
                  <a:pPr marL="0" marR="0" lvl="0" indent="0" algn="ctr" defTabSz="1097280" rtl="0" eaLnBrk="1" fontAlgn="auto" latinLnBrk="0" hangingPunct="1">
                    <a:lnSpc>
                      <a:spcPct val="85000"/>
                    </a:lnSpc>
                    <a:spcBef>
                      <a:spcPts val="720"/>
                    </a:spcBef>
                    <a:spcAft>
                      <a:spcPts val="0"/>
                    </a:spcAft>
                    <a:buClrTx/>
                    <a:buSzTx/>
                    <a:buFontTx/>
                    <a:buNone/>
                    <a:tabLst/>
                    <a:defRPr/>
                  </a:pPr>
                  <a:r>
                    <a:rPr kumimoji="0" lang="en-US" sz="800" b="0" i="1" u="none" strike="noStrike" kern="1200" cap="none" spc="0" normalizeH="0" baseline="0" noProof="0" dirty="0">
                      <a:ln>
                        <a:noFill/>
                      </a:ln>
                      <a:solidFill>
                        <a:srgbClr val="FFC61E"/>
                      </a:solidFill>
                      <a:effectLst/>
                      <a:uLnTx/>
                      <a:uFillTx/>
                      <a:latin typeface="Calibri"/>
                      <a:ea typeface="+mn-ea"/>
                      <a:cs typeface="+mn-cs"/>
                    </a:rPr>
                    <a:t>*not yet available, coming soon</a:t>
                  </a:r>
                </a:p>
              </p:txBody>
            </p:sp>
            <p:grpSp>
              <p:nvGrpSpPr>
                <p:cNvPr id="40" name="Group 39"/>
                <p:cNvGrpSpPr/>
                <p:nvPr/>
              </p:nvGrpSpPr>
              <p:grpSpPr>
                <a:xfrm>
                  <a:off x="6223763" y="2435407"/>
                  <a:ext cx="1350006" cy="223786"/>
                  <a:chOff x="6319266" y="1549230"/>
                  <a:chExt cx="1350006" cy="223786"/>
                </a:xfrm>
              </p:grpSpPr>
              <p:sp>
                <p:nvSpPr>
                  <p:cNvPr id="10" name="Round Same Side Corner Rectangle 9"/>
                  <p:cNvSpPr/>
                  <p:nvPr/>
                </p:nvSpPr>
                <p:spPr>
                  <a:xfrm rot="10800000" flipV="1">
                    <a:off x="6319266" y="1567516"/>
                    <a:ext cx="1350006" cy="205500"/>
                  </a:xfrm>
                  <a:prstGeom prst="round2SameRect">
                    <a:avLst/>
                  </a:prstGeom>
                  <a:solidFill>
                    <a:schemeClr val="accent1"/>
                  </a:solidFill>
                </p:spPr>
                <p:txBody>
                  <a:bodyPr wrap="square" lIns="0" tIns="38089" rIns="0" bIns="38089">
                    <a:no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p:nvSpPr>
                <p:spPr>
                  <a:xfrm>
                    <a:off x="6319266" y="1549230"/>
                    <a:ext cx="1350006" cy="208318"/>
                  </a:xfrm>
                  <a:prstGeom prst="rect">
                    <a:avLst/>
                  </a:prstGeom>
                  <a:noFill/>
                  <a:ln>
                    <a:noFill/>
                  </a:ln>
                </p:spPr>
                <p:txBody>
                  <a:bodyPr wrap="square" lIns="0" tIns="38089" rIns="0" bIns="38089">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EXTENSIBLE SERVICES</a:t>
                    </a:r>
                  </a:p>
                </p:txBody>
              </p:sp>
            </p:grpSp>
            <p:grpSp>
              <p:nvGrpSpPr>
                <p:cNvPr id="44" name="Group 43"/>
                <p:cNvGrpSpPr/>
                <p:nvPr/>
              </p:nvGrpSpPr>
              <p:grpSpPr>
                <a:xfrm>
                  <a:off x="7776322" y="2772475"/>
                  <a:ext cx="713418" cy="768096"/>
                  <a:chOff x="8090285" y="868545"/>
                  <a:chExt cx="713418" cy="768096"/>
                </a:xfrm>
                <a:solidFill>
                  <a:schemeClr val="accent3"/>
                </a:solidFill>
              </p:grpSpPr>
              <p:sp>
                <p:nvSpPr>
                  <p:cNvPr id="42" name="Freeform 41"/>
                  <p:cNvSpPr>
                    <a:spLocks/>
                  </p:cNvSpPr>
                  <p:nvPr/>
                </p:nvSpPr>
                <p:spPr bwMode="auto">
                  <a:xfrm>
                    <a:off x="8090285" y="868545"/>
                    <a:ext cx="713418"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grpFill/>
                  <a:ln w="9525" cap="flat">
                    <a:solidFill>
                      <a:srgbClr val="FFFFFF"/>
                    </a:solidFill>
                    <a:prstDash val="sysDash"/>
                    <a:miter lim="800000"/>
                    <a:headEnd/>
                    <a:tailEnd/>
                  </a:ln>
                  <a:extLst/>
                </p:spPr>
                <p:txBody>
                  <a:bodyPr vert="horz" wrap="square" lIns="0" tIns="38074" rIns="0"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FFFF"/>
                        </a:solidFill>
                        <a:effectLst/>
                        <a:uLnTx/>
                        <a:uFillTx/>
                        <a:latin typeface="Calibri"/>
                        <a:ea typeface="+mn-ea"/>
                        <a:cs typeface="+mn-cs"/>
                      </a:rPr>
                      <a:t>IBM DSX*</a:t>
                    </a:r>
                    <a:br>
                      <a:rPr kumimoji="0" lang="en-US" sz="1000" b="0" i="0" u="none" strike="noStrike" kern="1200" cap="none" spc="0" normalizeH="0" baseline="0" noProof="0" dirty="0">
                        <a:ln>
                          <a:noFill/>
                        </a:ln>
                        <a:solidFill>
                          <a:srgbClr val="66FFFF"/>
                        </a:solidFill>
                        <a:effectLst/>
                        <a:uLnTx/>
                        <a:uFillTx/>
                        <a:latin typeface="Calibri"/>
                        <a:ea typeface="+mn-ea"/>
                        <a:cs typeface="+mn-cs"/>
                      </a:rPr>
                    </a:br>
                    <a:endParaRPr kumimoji="0" lang="en-US" sz="1000" b="0" i="0" u="none" strike="noStrike" kern="1200" cap="none" spc="0" normalizeH="0" baseline="0" noProof="0" dirty="0">
                      <a:ln>
                        <a:noFill/>
                      </a:ln>
                      <a:solidFill>
                        <a:srgbClr val="66FFFF"/>
                      </a:solidFill>
                      <a:effectLst/>
                      <a:uLnTx/>
                      <a:uFillTx/>
                      <a:latin typeface="Calibri"/>
                      <a:ea typeface="+mn-ea"/>
                      <a:cs typeface="+mn-cs"/>
                    </a:endParaRPr>
                  </a:p>
                </p:txBody>
              </p:sp>
              <p:pic>
                <p:nvPicPr>
                  <p:cNvPr id="43" name="Picture 4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315515" y="1323564"/>
                    <a:ext cx="262958" cy="114300"/>
                  </a:xfrm>
                  <a:prstGeom prst="rect">
                    <a:avLst/>
                  </a:prstGeom>
                  <a:grpFill/>
                </p:spPr>
              </p:pic>
            </p:grpSp>
            <p:sp>
              <p:nvSpPr>
                <p:cNvPr id="46" name="Freeform 45"/>
                <p:cNvSpPr>
                  <a:spLocks/>
                </p:cNvSpPr>
                <p:nvPr/>
              </p:nvSpPr>
              <p:spPr bwMode="auto">
                <a:xfrm>
                  <a:off x="6215884" y="2772475"/>
                  <a:ext cx="713418"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rgbClr val="8EA5B2"/>
                </a:solidFill>
                <a:ln w="9525" cap="flat">
                  <a:solidFill>
                    <a:srgbClr val="FFFFFF"/>
                  </a:solidFill>
                  <a:prstDash val="sysDash"/>
                  <a:miter lim="800000"/>
                  <a:headEnd/>
                  <a:tailEnd/>
                </a:ln>
                <a:extLst/>
              </p:spPr>
              <p:txBody>
                <a:bodyPr vert="horz" wrap="square" lIns="0" tIns="38074" rIns="0"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CLOUD-</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BREAK*</a:t>
                  </a:r>
                </a:p>
              </p:txBody>
            </p:sp>
            <p:sp>
              <p:nvSpPr>
                <p:cNvPr id="47" name="Freeform 46"/>
                <p:cNvSpPr>
                  <a:spLocks/>
                </p:cNvSpPr>
                <p:nvPr/>
              </p:nvSpPr>
              <p:spPr bwMode="auto">
                <a:xfrm>
                  <a:off x="6996103" y="2772475"/>
                  <a:ext cx="713418" cy="768096"/>
                </a:xfrm>
                <a:custGeom>
                  <a:avLst/>
                  <a:gdLst>
                    <a:gd name="T0" fmla="*/ 488 w 977"/>
                    <a:gd name="T1" fmla="*/ 0 h 1100"/>
                    <a:gd name="T2" fmla="*/ 541 w 977"/>
                    <a:gd name="T3" fmla="*/ 14 h 1100"/>
                    <a:gd name="T4" fmla="*/ 924 w 977"/>
                    <a:gd name="T5" fmla="*/ 235 h 1100"/>
                    <a:gd name="T6" fmla="*/ 977 w 977"/>
                    <a:gd name="T7" fmla="*/ 327 h 1100"/>
                    <a:gd name="T8" fmla="*/ 977 w 977"/>
                    <a:gd name="T9" fmla="*/ 769 h 1100"/>
                    <a:gd name="T10" fmla="*/ 924 w 977"/>
                    <a:gd name="T11" fmla="*/ 860 h 1100"/>
                    <a:gd name="T12" fmla="*/ 541 w 977"/>
                    <a:gd name="T13" fmla="*/ 1081 h 1100"/>
                    <a:gd name="T14" fmla="*/ 436 w 977"/>
                    <a:gd name="T15" fmla="*/ 1081 h 1100"/>
                    <a:gd name="T16" fmla="*/ 53 w 977"/>
                    <a:gd name="T17" fmla="*/ 860 h 1100"/>
                    <a:gd name="T18" fmla="*/ 0 w 977"/>
                    <a:gd name="T19" fmla="*/ 769 h 1100"/>
                    <a:gd name="T20" fmla="*/ 0 w 977"/>
                    <a:gd name="T21" fmla="*/ 327 h 1100"/>
                    <a:gd name="T22" fmla="*/ 53 w 977"/>
                    <a:gd name="T23" fmla="*/ 235 h 1100"/>
                    <a:gd name="T24" fmla="*/ 436 w 977"/>
                    <a:gd name="T25" fmla="*/ 14 h 1100"/>
                    <a:gd name="T26" fmla="*/ 488 w 977"/>
                    <a:gd name="T27"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7" h="1100">
                      <a:moveTo>
                        <a:pt x="488" y="0"/>
                      </a:moveTo>
                      <a:cubicBezTo>
                        <a:pt x="507" y="0"/>
                        <a:pt x="525" y="5"/>
                        <a:pt x="541" y="14"/>
                      </a:cubicBezTo>
                      <a:cubicBezTo>
                        <a:pt x="924" y="235"/>
                        <a:pt x="924" y="235"/>
                        <a:pt x="924" y="235"/>
                      </a:cubicBezTo>
                      <a:cubicBezTo>
                        <a:pt x="957" y="254"/>
                        <a:pt x="977" y="289"/>
                        <a:pt x="977" y="327"/>
                      </a:cubicBezTo>
                      <a:cubicBezTo>
                        <a:pt x="977" y="769"/>
                        <a:pt x="977" y="769"/>
                        <a:pt x="977" y="769"/>
                      </a:cubicBezTo>
                      <a:cubicBezTo>
                        <a:pt x="977" y="807"/>
                        <a:pt x="957" y="842"/>
                        <a:pt x="924" y="860"/>
                      </a:cubicBezTo>
                      <a:cubicBezTo>
                        <a:pt x="541" y="1081"/>
                        <a:pt x="541" y="1081"/>
                        <a:pt x="541" y="1081"/>
                      </a:cubicBezTo>
                      <a:cubicBezTo>
                        <a:pt x="508" y="1100"/>
                        <a:pt x="468" y="1100"/>
                        <a:pt x="436" y="1081"/>
                      </a:cubicBezTo>
                      <a:cubicBezTo>
                        <a:pt x="53" y="860"/>
                        <a:pt x="53" y="860"/>
                        <a:pt x="53" y="860"/>
                      </a:cubicBezTo>
                      <a:cubicBezTo>
                        <a:pt x="20" y="842"/>
                        <a:pt x="0" y="807"/>
                        <a:pt x="0" y="769"/>
                      </a:cubicBezTo>
                      <a:cubicBezTo>
                        <a:pt x="0" y="327"/>
                        <a:pt x="0" y="327"/>
                        <a:pt x="0" y="327"/>
                      </a:cubicBezTo>
                      <a:cubicBezTo>
                        <a:pt x="0" y="289"/>
                        <a:pt x="20" y="254"/>
                        <a:pt x="53" y="235"/>
                      </a:cubicBezTo>
                      <a:cubicBezTo>
                        <a:pt x="436" y="14"/>
                        <a:pt x="436" y="14"/>
                        <a:pt x="436" y="14"/>
                      </a:cubicBezTo>
                      <a:cubicBezTo>
                        <a:pt x="452" y="5"/>
                        <a:pt x="470" y="0"/>
                        <a:pt x="488" y="0"/>
                      </a:cubicBezTo>
                    </a:path>
                  </a:pathLst>
                </a:custGeom>
                <a:solidFill>
                  <a:srgbClr val="8EA5B2"/>
                </a:solidFill>
                <a:ln w="9525" cap="flat">
                  <a:solidFill>
                    <a:srgbClr val="FFFFFF"/>
                  </a:solidFill>
                  <a:prstDash val="sysDash"/>
                  <a:miter lim="800000"/>
                  <a:headEnd/>
                  <a:tailEnd/>
                </a:ln>
                <a:extLst/>
              </p:spPr>
              <p:txBody>
                <a:bodyPr vert="horz" wrap="square" lIns="0" tIns="38074" rIns="0" bIns="38074" numCol="1" anchor="ctr" anchorCtr="0" compatLnSpc="1">
                  <a:prstTxWarp prst="textNoShape">
                    <a:avLst/>
                  </a:prstTxWarp>
                </a:bodyPr>
                <a:lstStyle/>
                <a:p>
                  <a:pPr marL="0" marR="0" lvl="0" indent="0" algn="ctr" defTabSz="548155" rtl="0" eaLnBrk="1" fontAlgn="auto" latinLnBrk="0" hangingPunct="1">
                    <a:lnSpc>
                      <a:spcPts val="108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ANALYTICS</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STUDIO*</a:t>
                  </a:r>
                </a:p>
              </p:txBody>
            </p:sp>
          </p:grpSp>
          <p:sp>
            <p:nvSpPr>
              <p:cNvPr id="50" name="Rectangle 49"/>
              <p:cNvSpPr/>
              <p:nvPr/>
            </p:nvSpPr>
            <p:spPr>
              <a:xfrm>
                <a:off x="5798824" y="5325638"/>
                <a:ext cx="2483585" cy="286463"/>
              </a:xfrm>
              <a:prstGeom prst="rect">
                <a:avLst/>
              </a:prstGeom>
            </p:spPr>
            <p:txBody>
              <a:bodyPr wrap="none">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697D"/>
                    </a:solidFill>
                    <a:effectLst/>
                    <a:uLnTx/>
                    <a:uFillTx/>
                    <a:latin typeface="Calibri"/>
                    <a:ea typeface="+mn-ea"/>
                    <a:cs typeface="+mn-cs"/>
                  </a:rPr>
                  <a:t>CONNECTED DATA PLATFORMS</a:t>
                </a:r>
              </a:p>
            </p:txBody>
          </p:sp>
          <p:grpSp>
            <p:nvGrpSpPr>
              <p:cNvPr id="81" name="Group 80"/>
              <p:cNvGrpSpPr/>
              <p:nvPr/>
            </p:nvGrpSpPr>
            <p:grpSpPr>
              <a:xfrm>
                <a:off x="7111554" y="4595201"/>
                <a:ext cx="2788920" cy="685800"/>
                <a:chOff x="7111554" y="4595201"/>
                <a:chExt cx="2788920" cy="685800"/>
              </a:xfrm>
            </p:grpSpPr>
            <p:sp>
              <p:nvSpPr>
                <p:cNvPr id="51" name="Rectangle 50"/>
                <p:cNvSpPr/>
                <p:nvPr/>
              </p:nvSpPr>
              <p:spPr>
                <a:xfrm>
                  <a:off x="7111554" y="4595201"/>
                  <a:ext cx="2788920" cy="685800"/>
                </a:xfrm>
                <a:prstGeom prst="rect">
                  <a:avLst/>
                </a:prstGeom>
                <a:solidFill>
                  <a:schemeClr val="accent1"/>
                </a:solidFill>
                <a:ln w="6350" cap="flat">
                  <a:noFill/>
                  <a:prstDash val="solid"/>
                  <a:miter lim="800000"/>
                  <a:headEnd/>
                  <a:tailEnd/>
                </a:ln>
              </p:spPr>
              <p:txBody>
                <a:bodyPr vert="horz" wrap="square" lIns="640080" tIns="38074" rIns="73132" bIns="38074" numCol="1" anchor="ctr" anchorCtr="0" compatLnSpc="1">
                  <a:prstTxWarp prst="textNoShape">
                    <a:avLst/>
                  </a:prstTxWarp>
                </a:bodyPr>
                <a:lstStyle/>
                <a:p>
                  <a:pPr marL="0" marR="0" lvl="0" indent="0" algn="l" defTabSz="548155" rtl="0" eaLnBrk="1" fontAlgn="auto" latinLnBrk="0" hangingPunct="1">
                    <a:lnSpc>
                      <a:spcPts val="17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HORTONWORKS</a:t>
                  </a:r>
                  <a:br>
                    <a:rPr kumimoji="0" lang="en-US" sz="1600" b="0" i="0" u="none" strike="noStrike" kern="1200" cap="none" spc="0" normalizeH="0" baseline="0" noProof="0" dirty="0">
                      <a:ln>
                        <a:noFill/>
                      </a:ln>
                      <a:solidFill>
                        <a:srgbClr val="FFFFFF"/>
                      </a:solidFill>
                      <a:effectLst/>
                      <a:uLnTx/>
                      <a:uFillTx/>
                      <a:latin typeface="Calibri"/>
                      <a:ea typeface="+mn-ea"/>
                      <a:cs typeface="+mn-cs"/>
                    </a:rPr>
                  </a:br>
                  <a:r>
                    <a:rPr kumimoji="0" lang="en-US" sz="1600" b="0" i="0" u="none" strike="noStrike" kern="1200" cap="none" spc="0" normalizeH="0" baseline="0" noProof="0" dirty="0">
                      <a:ln>
                        <a:noFill/>
                      </a:ln>
                      <a:solidFill>
                        <a:srgbClr val="FFFFFF"/>
                      </a:solidFill>
                      <a:effectLst/>
                      <a:uLnTx/>
                      <a:uFillTx/>
                      <a:latin typeface="Calibri"/>
                      <a:ea typeface="+mn-ea"/>
                      <a:cs typeface="+mn-cs"/>
                    </a:rPr>
                    <a:t>DATA PLATFORM (HDP®)</a:t>
                  </a:r>
                </a:p>
                <a:p>
                  <a:pPr marL="0" marR="0" lvl="0" indent="0" algn="l" defTabSz="54815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DATA-AT-REST</a:t>
                  </a:r>
                </a:p>
              </p:txBody>
            </p:sp>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3017" y="4733356"/>
                  <a:ext cx="471981" cy="412983"/>
                </a:xfrm>
                <a:prstGeom prst="rect">
                  <a:avLst/>
                </a:prstGeom>
              </p:spPr>
            </p:pic>
          </p:grpSp>
          <p:grpSp>
            <p:nvGrpSpPr>
              <p:cNvPr id="80" name="Group 79"/>
              <p:cNvGrpSpPr/>
              <p:nvPr/>
            </p:nvGrpSpPr>
            <p:grpSpPr>
              <a:xfrm>
                <a:off x="4173460" y="4595201"/>
                <a:ext cx="2788920" cy="685800"/>
                <a:chOff x="4173460" y="4595201"/>
                <a:chExt cx="2788920" cy="685800"/>
              </a:xfrm>
            </p:grpSpPr>
            <p:sp>
              <p:nvSpPr>
                <p:cNvPr id="6" name="Rectangle 5"/>
                <p:cNvSpPr/>
                <p:nvPr/>
              </p:nvSpPr>
              <p:spPr>
                <a:xfrm>
                  <a:off x="4173460" y="4595201"/>
                  <a:ext cx="2788920" cy="685800"/>
                </a:xfrm>
                <a:prstGeom prst="rect">
                  <a:avLst/>
                </a:prstGeom>
                <a:solidFill>
                  <a:schemeClr val="accent3"/>
                </a:solidFill>
                <a:ln w="6350" cap="flat">
                  <a:noFill/>
                  <a:prstDash val="solid"/>
                  <a:miter lim="800000"/>
                  <a:headEnd/>
                  <a:tailEnd/>
                </a:ln>
              </p:spPr>
              <p:txBody>
                <a:bodyPr vert="horz" wrap="square" lIns="640080" tIns="38074" rIns="73132" bIns="38074" numCol="1" anchor="ctr" anchorCtr="0" compatLnSpc="1">
                  <a:prstTxWarp prst="textNoShape">
                    <a:avLst/>
                  </a:prstTxWarp>
                </a:bodyPr>
                <a:lstStyle/>
                <a:p>
                  <a:pPr marL="0" marR="0" lvl="0" indent="0" algn="l" defTabSz="548155" rtl="0" eaLnBrk="1" fontAlgn="auto" latinLnBrk="0" hangingPunct="1">
                    <a:lnSpc>
                      <a:spcPts val="17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HORTONWORKS</a:t>
                  </a:r>
                  <a:br>
                    <a:rPr kumimoji="0" lang="en-US" sz="1600" b="0" i="0" u="none" strike="noStrike" kern="1200" cap="none" spc="0" normalizeH="0" baseline="0" noProof="0" dirty="0">
                      <a:ln>
                        <a:noFill/>
                      </a:ln>
                      <a:solidFill>
                        <a:srgbClr val="FFFFFF"/>
                      </a:solidFill>
                      <a:effectLst/>
                      <a:uLnTx/>
                      <a:uFillTx/>
                      <a:latin typeface="Calibri"/>
                      <a:ea typeface="+mn-ea"/>
                      <a:cs typeface="+mn-cs"/>
                    </a:rPr>
                  </a:br>
                  <a:r>
                    <a:rPr kumimoji="0" lang="en-US" sz="1600" b="0" i="0" u="none" strike="noStrike" kern="1200" cap="none" spc="0" normalizeH="0" baseline="0" noProof="0" dirty="0">
                      <a:ln>
                        <a:noFill/>
                      </a:ln>
                      <a:solidFill>
                        <a:srgbClr val="FFFFFF"/>
                      </a:solidFill>
                      <a:effectLst/>
                      <a:uLnTx/>
                      <a:uFillTx/>
                      <a:latin typeface="Calibri"/>
                      <a:ea typeface="+mn-ea"/>
                      <a:cs typeface="+mn-cs"/>
                    </a:rPr>
                    <a:t>DATAFLOW (HDF™)</a:t>
                  </a:r>
                </a:p>
                <a:p>
                  <a:pPr marL="0" marR="0" lvl="0" indent="0" algn="l" defTabSz="54815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DATA-IN-MOTION</a:t>
                  </a:r>
                </a:p>
              </p:txBody>
            </p:sp>
            <p:pic>
              <p:nvPicPr>
                <p:cNvPr id="58" name="Picture 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4215" y="4699464"/>
                  <a:ext cx="411770" cy="462450"/>
                </a:xfrm>
                <a:prstGeom prst="rect">
                  <a:avLst/>
                </a:prstGeom>
              </p:spPr>
            </p:pic>
          </p:grpSp>
        </p:grpSp>
        <p:grpSp>
          <p:nvGrpSpPr>
            <p:cNvPr id="79" name="Group 78"/>
            <p:cNvGrpSpPr/>
            <p:nvPr/>
          </p:nvGrpSpPr>
          <p:grpSpPr>
            <a:xfrm>
              <a:off x="4023396" y="1470836"/>
              <a:ext cx="6185105" cy="913070"/>
              <a:chOff x="3947197" y="1153336"/>
              <a:chExt cx="6185106" cy="913070"/>
            </a:xfrm>
          </p:grpSpPr>
          <p:sp>
            <p:nvSpPr>
              <p:cNvPr id="56" name="Rectangle 55"/>
              <p:cNvSpPr/>
              <p:nvPr/>
            </p:nvSpPr>
            <p:spPr>
              <a:xfrm>
                <a:off x="3947197" y="1153336"/>
                <a:ext cx="6185106" cy="913070"/>
              </a:xfrm>
              <a:prstGeom prst="rect">
                <a:avLst/>
              </a:prstGeom>
              <a:solidFill>
                <a:srgbClr val="E8E8E8"/>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marL="0" marR="0" lvl="0" indent="0" algn="ctr" defTabSz="1097280" rtl="0" eaLnBrk="1" fontAlgn="auto" latinLnBrk="0" hangingPunct="1">
                  <a:lnSpc>
                    <a:spcPct val="85000"/>
                  </a:lnSpc>
                  <a:spcBef>
                    <a:spcPts val="60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9" name="Rectangle 58"/>
              <p:cNvSpPr/>
              <p:nvPr/>
            </p:nvSpPr>
            <p:spPr>
              <a:xfrm>
                <a:off x="5968692" y="1220282"/>
                <a:ext cx="2143859" cy="286463"/>
              </a:xfrm>
              <a:prstGeom prst="rect">
                <a:avLst/>
              </a:prstGeom>
            </p:spPr>
            <p:txBody>
              <a:bodyPr wrap="none">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697D"/>
                    </a:solidFill>
                    <a:effectLst/>
                    <a:uLnTx/>
                    <a:uFillTx/>
                    <a:latin typeface="Calibri"/>
                    <a:ea typeface="+mn-ea"/>
                    <a:cs typeface="+mn-cs"/>
                  </a:rPr>
                  <a:t>MODERN DATA USE CASES</a:t>
                </a:r>
              </a:p>
            </p:txBody>
          </p:sp>
          <p:sp>
            <p:nvSpPr>
              <p:cNvPr id="63" name="Rectangle 62"/>
              <p:cNvSpPr/>
              <p:nvPr/>
            </p:nvSpPr>
            <p:spPr>
              <a:xfrm>
                <a:off x="4137084"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EDW</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OPTIMIZATION</a:t>
                </a:r>
              </a:p>
            </p:txBody>
          </p:sp>
          <p:sp>
            <p:nvSpPr>
              <p:cNvPr id="69" name="Rectangle 68"/>
              <p:cNvSpPr/>
              <p:nvPr/>
            </p:nvSpPr>
            <p:spPr>
              <a:xfrm>
                <a:off x="5094285"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CYBER SECURITY</a:t>
                </a:r>
              </a:p>
            </p:txBody>
          </p:sp>
          <p:sp>
            <p:nvSpPr>
              <p:cNvPr id="70" name="Rectangle 69"/>
              <p:cNvSpPr/>
              <p:nvPr/>
            </p:nvSpPr>
            <p:spPr>
              <a:xfrm>
                <a:off x="6073516"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DATA SCIENCE</a:t>
                </a:r>
              </a:p>
            </p:txBody>
          </p:sp>
          <p:sp>
            <p:nvSpPr>
              <p:cNvPr id="71" name="Rectangle 70"/>
              <p:cNvSpPr/>
              <p:nvPr/>
            </p:nvSpPr>
            <p:spPr>
              <a:xfrm>
                <a:off x="7052744"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ADVANCED</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ANALYTICS</a:t>
                </a:r>
              </a:p>
            </p:txBody>
          </p:sp>
          <p:sp>
            <p:nvSpPr>
              <p:cNvPr id="72" name="Rectangle 71"/>
              <p:cNvSpPr/>
              <p:nvPr/>
            </p:nvSpPr>
            <p:spPr>
              <a:xfrm>
                <a:off x="8994119"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PARTNER</a:t>
                </a:r>
                <a:br>
                  <a:rPr kumimoji="0" lang="en-US" sz="1000" b="0" i="0" u="none" strike="noStrike" kern="1200" cap="none" spc="0" normalizeH="0" baseline="0" noProof="0" dirty="0">
                    <a:ln>
                      <a:noFill/>
                    </a:ln>
                    <a:solidFill>
                      <a:srgbClr val="FFFFFF"/>
                    </a:solidFill>
                    <a:effectLst/>
                    <a:uLnTx/>
                    <a:uFillTx/>
                    <a:latin typeface="Calibri"/>
                    <a:ea typeface="+mn-ea"/>
                    <a:cs typeface="+mn-cs"/>
                  </a:rPr>
                </a:br>
                <a:r>
                  <a:rPr kumimoji="0" lang="en-US" sz="1000" b="0" i="0" u="none" strike="noStrike" kern="1200" cap="none" spc="0" normalizeH="0" baseline="0" noProof="0" dirty="0">
                    <a:ln>
                      <a:noFill/>
                    </a:ln>
                    <a:solidFill>
                      <a:srgbClr val="FFFFFF"/>
                    </a:solidFill>
                    <a:effectLst/>
                    <a:uLnTx/>
                    <a:uFillTx/>
                    <a:latin typeface="Calibri"/>
                    <a:ea typeface="+mn-ea"/>
                    <a:cs typeface="+mn-cs"/>
                  </a:rPr>
                  <a:t>SOLUTIONS</a:t>
                </a:r>
              </a:p>
            </p:txBody>
          </p:sp>
          <p:sp>
            <p:nvSpPr>
              <p:cNvPr id="61" name="Rectangle 60"/>
              <p:cNvSpPr/>
              <p:nvPr/>
            </p:nvSpPr>
            <p:spPr>
              <a:xfrm>
                <a:off x="8028598" y="1599577"/>
                <a:ext cx="914400" cy="347814"/>
              </a:xfrm>
              <a:prstGeom prst="rect">
                <a:avLst/>
              </a:prstGeom>
              <a:solidFill>
                <a:srgbClr val="698797"/>
              </a:solidFill>
              <a:ln w="1270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1">
                <a:noAutofit/>
              </a:bodyPr>
              <a:lstStyle/>
              <a:p>
                <a:pPr marL="0" marR="0" lvl="0" indent="0" algn="ctr" defTabSz="1097280" rtl="0" eaLnBrk="1" fontAlgn="auto" latinLnBrk="0" hangingPunct="1">
                  <a:lnSpc>
                    <a:spcPts val="108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a:ea typeface="+mn-ea"/>
                    <a:cs typeface="+mn-cs"/>
                  </a:rPr>
                  <a:t>IOT/ STREAMING ANALYTICS</a:t>
                </a:r>
              </a:p>
            </p:txBody>
          </p:sp>
        </p:grpSp>
        <p:grpSp>
          <p:nvGrpSpPr>
            <p:cNvPr id="77" name="Group 76"/>
            <p:cNvGrpSpPr/>
            <p:nvPr/>
          </p:nvGrpSpPr>
          <p:grpSpPr>
            <a:xfrm>
              <a:off x="1895346" y="1470835"/>
              <a:ext cx="1922117" cy="4565325"/>
              <a:chOff x="1819147" y="1153335"/>
              <a:chExt cx="1922117" cy="4565325"/>
            </a:xfrm>
          </p:grpSpPr>
          <p:sp>
            <p:nvSpPr>
              <p:cNvPr id="54" name="Rectangle 53"/>
              <p:cNvSpPr/>
              <p:nvPr/>
            </p:nvSpPr>
            <p:spPr>
              <a:xfrm>
                <a:off x="1819147" y="1153335"/>
                <a:ext cx="1920768" cy="4565325"/>
              </a:xfrm>
              <a:prstGeom prst="rect">
                <a:avLst/>
              </a:prstGeom>
              <a:solidFill>
                <a:srgbClr val="E8E8E8"/>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marL="0" marR="0" lvl="0" indent="0" algn="ctr" defTabSz="1097280" rtl="0" eaLnBrk="1" fontAlgn="auto" latinLnBrk="0" hangingPunct="1">
                  <a:lnSpc>
                    <a:spcPct val="85000"/>
                  </a:lnSpc>
                  <a:spcBef>
                    <a:spcPts val="60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ectangle 61"/>
              <p:cNvSpPr/>
              <p:nvPr/>
            </p:nvSpPr>
            <p:spPr>
              <a:xfrm>
                <a:off x="2071593" y="1982307"/>
                <a:ext cx="1398367" cy="494800"/>
              </a:xfrm>
              <a:prstGeom prst="rect">
                <a:avLst/>
              </a:prstGeom>
            </p:spPr>
            <p:txBody>
              <a:bodyPr wrap="none">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697D"/>
                    </a:solidFill>
                    <a:effectLst/>
                    <a:uLnTx/>
                    <a:uFillTx/>
                    <a:latin typeface="Calibri"/>
                    <a:ea typeface="+mn-ea"/>
                    <a:cs typeface="+mn-cs"/>
                  </a:rPr>
                  <a:t>HORTONWORKS</a:t>
                </a:r>
                <a:br>
                  <a:rPr kumimoji="0" lang="en-US" sz="1600" b="0" i="0" u="none" strike="noStrike" kern="1200" cap="none" spc="0" normalizeH="0" baseline="0" noProof="0" dirty="0">
                    <a:ln>
                      <a:noFill/>
                    </a:ln>
                    <a:solidFill>
                      <a:srgbClr val="44697D"/>
                    </a:solidFill>
                    <a:effectLst/>
                    <a:uLnTx/>
                    <a:uFillTx/>
                    <a:latin typeface="Calibri"/>
                    <a:ea typeface="+mn-ea"/>
                    <a:cs typeface="+mn-cs"/>
                  </a:rPr>
                </a:br>
                <a:r>
                  <a:rPr kumimoji="0" lang="en-US" sz="1600" b="0" i="0" u="none" strike="noStrike" kern="1200" cap="none" spc="0" normalizeH="0" baseline="0" noProof="0" dirty="0">
                    <a:ln>
                      <a:noFill/>
                    </a:ln>
                    <a:solidFill>
                      <a:srgbClr val="44697D"/>
                    </a:solidFill>
                    <a:effectLst/>
                    <a:uLnTx/>
                    <a:uFillTx/>
                    <a:latin typeface="Calibri"/>
                    <a:ea typeface="+mn-ea"/>
                    <a:cs typeface="+mn-cs"/>
                  </a:rPr>
                  <a:t>CONNECTION</a:t>
                </a:r>
              </a:p>
            </p:txBody>
          </p:sp>
          <p:sp>
            <p:nvSpPr>
              <p:cNvPr id="73" name="Rectangle 72"/>
              <p:cNvSpPr/>
              <p:nvPr/>
            </p:nvSpPr>
            <p:spPr>
              <a:xfrm>
                <a:off x="1819148" y="2839314"/>
                <a:ext cx="1922116" cy="1534315"/>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1">
                <a:spAutoFit/>
              </a:bodyPr>
              <a:lstStyle/>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ENTERPRISE SUPPORT</a:t>
                </a:r>
              </a:p>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PREMIER SUPPORT</a:t>
                </a:r>
              </a:p>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EDUCATIONAL SERVICES</a:t>
                </a:r>
              </a:p>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PROFESSIONAL SERVICES</a:t>
                </a:r>
              </a:p>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COMMUNITY CONNECTION</a:t>
                </a:r>
              </a:p>
            </p:txBody>
          </p:sp>
          <p:pic>
            <p:nvPicPr>
              <p:cNvPr id="75" name="Picture 74" descr="Global Data Management Diagram_v5-0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2854" y="1231108"/>
                <a:ext cx="816864" cy="816864"/>
              </a:xfrm>
              <a:prstGeom prst="rect">
                <a:avLst/>
              </a:prstGeom>
            </p:spPr>
          </p:pic>
        </p:grpSp>
        <p:grpSp>
          <p:nvGrpSpPr>
            <p:cNvPr id="78" name="Group 77"/>
            <p:cNvGrpSpPr/>
            <p:nvPr/>
          </p:nvGrpSpPr>
          <p:grpSpPr>
            <a:xfrm>
              <a:off x="10414452" y="1470835"/>
              <a:ext cx="1935839" cy="4565326"/>
              <a:chOff x="10338252" y="1153335"/>
              <a:chExt cx="1935839" cy="4565326"/>
            </a:xfrm>
          </p:grpSpPr>
          <p:sp>
            <p:nvSpPr>
              <p:cNvPr id="55" name="Rectangle 54"/>
              <p:cNvSpPr/>
              <p:nvPr/>
            </p:nvSpPr>
            <p:spPr>
              <a:xfrm>
                <a:off x="10338252" y="1153335"/>
                <a:ext cx="1928974" cy="4565326"/>
              </a:xfrm>
              <a:prstGeom prst="rect">
                <a:avLst/>
              </a:prstGeom>
              <a:solidFill>
                <a:srgbClr val="E8E8E8"/>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marL="0" marR="0" lvl="0" indent="0" algn="ctr" defTabSz="1097280" rtl="0" eaLnBrk="1" fontAlgn="auto" latinLnBrk="0" hangingPunct="1">
                  <a:lnSpc>
                    <a:spcPct val="85000"/>
                  </a:lnSpc>
                  <a:spcBef>
                    <a:spcPts val="60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0" name="Rectangle 59"/>
              <p:cNvSpPr/>
              <p:nvPr/>
            </p:nvSpPr>
            <p:spPr>
              <a:xfrm>
                <a:off x="10439613" y="1982307"/>
                <a:ext cx="1727983" cy="494800"/>
              </a:xfrm>
              <a:prstGeom prst="rect">
                <a:avLst/>
              </a:prstGeom>
            </p:spPr>
            <p:txBody>
              <a:bodyPr wrap="none">
                <a:spAutoFit/>
              </a:bodyPr>
              <a:lstStyle/>
              <a:p>
                <a:pPr marL="0" marR="0" lvl="0" indent="0" algn="ctr" defTabSz="5481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697D"/>
                    </a:solidFill>
                    <a:effectLst/>
                    <a:uLnTx/>
                    <a:uFillTx/>
                    <a:latin typeface="Calibri"/>
                    <a:ea typeface="+mn-ea"/>
                    <a:cs typeface="+mn-cs"/>
                  </a:rPr>
                  <a:t>HORTONWORKS</a:t>
                </a:r>
                <a:br>
                  <a:rPr kumimoji="0" lang="en-US" sz="1600" b="0" i="0" u="none" strike="noStrike" kern="1200" cap="none" spc="0" normalizeH="0" baseline="0" noProof="0" dirty="0">
                    <a:ln>
                      <a:noFill/>
                    </a:ln>
                    <a:solidFill>
                      <a:srgbClr val="44697D"/>
                    </a:solidFill>
                    <a:effectLst/>
                    <a:uLnTx/>
                    <a:uFillTx/>
                    <a:latin typeface="Calibri"/>
                    <a:ea typeface="+mn-ea"/>
                    <a:cs typeface="+mn-cs"/>
                  </a:rPr>
                </a:br>
                <a:r>
                  <a:rPr kumimoji="0" lang="en-US" sz="1600" b="0" i="0" u="none" strike="noStrike" kern="1200" cap="none" spc="0" normalizeH="0" baseline="0" noProof="0" dirty="0">
                    <a:ln>
                      <a:noFill/>
                    </a:ln>
                    <a:solidFill>
                      <a:srgbClr val="44697D"/>
                    </a:solidFill>
                    <a:effectLst/>
                    <a:uLnTx/>
                    <a:uFillTx/>
                    <a:latin typeface="Calibri"/>
                    <a:ea typeface="+mn-ea"/>
                    <a:cs typeface="+mn-cs"/>
                  </a:rPr>
                  <a:t>PLATFORM SERVICES</a:t>
                </a:r>
              </a:p>
            </p:txBody>
          </p:sp>
          <p:sp>
            <p:nvSpPr>
              <p:cNvPr id="74" name="Rectangle 73"/>
              <p:cNvSpPr/>
              <p:nvPr/>
            </p:nvSpPr>
            <p:spPr>
              <a:xfrm>
                <a:off x="10351975" y="2765022"/>
                <a:ext cx="1922116" cy="590288"/>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1">
                <a:spAutoFit/>
              </a:bodyPr>
              <a:lstStyle/>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OPERATIONAL SERVICES</a:t>
                </a:r>
              </a:p>
              <a:p>
                <a:pPr marL="0" marR="0" lvl="0" indent="0" algn="ctr" defTabSz="1097280" rtl="0" eaLnBrk="1" fontAlgn="auto" latinLnBrk="0" hangingPunct="1">
                  <a:lnSpc>
                    <a:spcPts val="1080"/>
                  </a:lnSpc>
                  <a:spcBef>
                    <a:spcPts val="600"/>
                  </a:spcBef>
                  <a:spcAft>
                    <a:spcPts val="1200"/>
                  </a:spcAft>
                  <a:buClrTx/>
                  <a:buSzTx/>
                  <a:buFontTx/>
                  <a:buNone/>
                  <a:tabLst/>
                  <a:defRPr/>
                </a:pPr>
                <a:r>
                  <a:rPr kumimoji="0" lang="en-US" sz="1000" b="0" i="0" u="none" strike="noStrike" kern="1200" cap="none" spc="0" normalizeH="0" baseline="0" noProof="0" dirty="0">
                    <a:ln>
                      <a:noFill/>
                    </a:ln>
                    <a:solidFill>
                      <a:srgbClr val="44697D"/>
                    </a:solidFill>
                    <a:effectLst/>
                    <a:uLnTx/>
                    <a:uFillTx/>
                    <a:latin typeface="Calibri"/>
                    <a:ea typeface="+mn-ea"/>
                    <a:cs typeface="+mn-cs"/>
                  </a:rPr>
                  <a:t>SMARTSENSE™</a:t>
                </a:r>
              </a:p>
            </p:txBody>
          </p:sp>
          <p:pic>
            <p:nvPicPr>
              <p:cNvPr id="76" name="Picture 75" descr="Global Data Management Diagram_v5-0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1357" y="1231108"/>
                <a:ext cx="816864" cy="816864"/>
              </a:xfrm>
              <a:prstGeom prst="rect">
                <a:avLst/>
              </a:prstGeom>
            </p:spPr>
          </p:pic>
        </p:grpSp>
      </p:grpSp>
      <p:sp>
        <p:nvSpPr>
          <p:cNvPr id="2" name="Title 1"/>
          <p:cNvSpPr>
            <a:spLocks noGrp="1"/>
          </p:cNvSpPr>
          <p:nvPr>
            <p:ph type="ctrTitle"/>
          </p:nvPr>
        </p:nvSpPr>
        <p:spPr>
          <a:xfrm>
            <a:off x="841494" y="322264"/>
            <a:ext cx="13167360" cy="566796"/>
          </a:xfrm>
        </p:spPr>
        <p:txBody>
          <a:bodyPr/>
          <a:lstStyle/>
          <a:p>
            <a:r>
              <a:rPr lang="en-US" dirty="0"/>
              <a:t>Global Data Management With Hortonworks</a:t>
            </a:r>
          </a:p>
        </p:txBody>
      </p:sp>
      <p:pic>
        <p:nvPicPr>
          <p:cNvPr id="4" name="Imagem 3">
            <a:extLst>
              <a:ext uri="{FF2B5EF4-FFF2-40B4-BE49-F238E27FC236}">
                <a16:creationId xmlns:a16="http://schemas.microsoft.com/office/drawing/2014/main" id="{9991C73B-A4F1-5F40-94AE-2E1D854E7E06}"/>
              </a:ext>
            </a:extLst>
          </p:cNvPr>
          <p:cNvPicPr>
            <a:picLocks noChangeAspect="1"/>
          </p:cNvPicPr>
          <p:nvPr/>
        </p:nvPicPr>
        <p:blipFill>
          <a:blip r:embed="rId12"/>
          <a:stretch>
            <a:fillRect/>
          </a:stretch>
        </p:blipFill>
        <p:spPr>
          <a:xfrm>
            <a:off x="4215643" y="5063318"/>
            <a:ext cx="3105904" cy="851399"/>
          </a:xfrm>
          <a:prstGeom prst="rect">
            <a:avLst/>
          </a:prstGeom>
        </p:spPr>
      </p:pic>
    </p:spTree>
    <p:extLst>
      <p:ext uri="{BB962C8B-B14F-4D97-AF65-F5344CB8AC3E}">
        <p14:creationId xmlns:p14="http://schemas.microsoft.com/office/powerpoint/2010/main" val="414231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a:xfrm flipV="1">
            <a:off x="537633" y="2082798"/>
            <a:ext cx="6955698" cy="3974297"/>
          </a:xfrm>
          <a:prstGeom prst="rect">
            <a:avLst/>
          </a:prstGeom>
          <a:solidFill>
            <a:schemeClr val="tx2">
              <a:lumMod val="8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latin typeface="+mj-lt"/>
            </a:endParaRPr>
          </a:p>
        </p:txBody>
      </p:sp>
      <p:cxnSp>
        <p:nvCxnSpPr>
          <p:cNvPr id="68" name="Straight Connector 268"/>
          <p:cNvCxnSpPr>
            <a:endCxn id="73" idx="3"/>
          </p:cNvCxnSpPr>
          <p:nvPr/>
        </p:nvCxnSpPr>
        <p:spPr>
          <a:xfrm>
            <a:off x="1868838" y="4071719"/>
            <a:ext cx="2023493" cy="2822"/>
          </a:xfrm>
          <a:prstGeom prst="line">
            <a:avLst/>
          </a:prstGeom>
          <a:solidFill>
            <a:srgbClr val="FFFFFF"/>
          </a:solidFill>
          <a:ln w="12700" cmpd="sng">
            <a:solidFill>
              <a:schemeClr val="bg1">
                <a:lumMod val="50000"/>
                <a:lumOff val="50000"/>
              </a:schemeClr>
            </a:solidFill>
            <a:round/>
            <a:headEnd/>
            <a:tailEnd/>
          </a:ln>
          <a:effectLst/>
        </p:spPr>
      </p:cxnSp>
      <p:cxnSp>
        <p:nvCxnSpPr>
          <p:cNvPr id="269" name="Straight Connector 268"/>
          <p:cNvCxnSpPr/>
          <p:nvPr/>
        </p:nvCxnSpPr>
        <p:spPr>
          <a:xfrm flipV="1">
            <a:off x="1923342" y="3585676"/>
            <a:ext cx="5173233" cy="1"/>
          </a:xfrm>
          <a:prstGeom prst="line">
            <a:avLst/>
          </a:prstGeom>
          <a:solidFill>
            <a:srgbClr val="FFFFFF"/>
          </a:solidFill>
          <a:ln w="12700" cmpd="sng">
            <a:solidFill>
              <a:schemeClr val="bg1">
                <a:lumMod val="50000"/>
                <a:lumOff val="50000"/>
              </a:schemeClr>
            </a:solidFill>
            <a:round/>
            <a:headEnd/>
            <a:tailEnd/>
          </a:ln>
          <a:effectLst/>
        </p:spPr>
      </p:cxnSp>
      <p:sp>
        <p:nvSpPr>
          <p:cNvPr id="91" name="Rectangle 90"/>
          <p:cNvSpPr/>
          <p:nvPr/>
        </p:nvSpPr>
        <p:spPr>
          <a:xfrm>
            <a:off x="540426" y="5978735"/>
            <a:ext cx="6954274" cy="925170"/>
          </a:xfrm>
          <a:prstGeom prst="rect">
            <a:avLst/>
          </a:prstGeom>
          <a:solidFill>
            <a:srgbClr val="45697C"/>
          </a:solidFill>
          <a:ln>
            <a:noFill/>
          </a:ln>
          <a:effectLst/>
        </p:spPr>
        <p:style>
          <a:lnRef idx="1">
            <a:schemeClr val="accent1"/>
          </a:lnRef>
          <a:fillRef idx="3">
            <a:schemeClr val="accent1"/>
          </a:fillRef>
          <a:effectRef idx="2">
            <a:schemeClr val="accent1"/>
          </a:effectRef>
          <a:fontRef idx="minor">
            <a:schemeClr val="lt1"/>
          </a:fontRef>
        </p:style>
        <p:txBody>
          <a:bodyPr wrap="none" lIns="0" tIns="493858" rIns="0" bIns="0" rtlCol="0" anchor="t" anchorCtr="0"/>
          <a:lstStyle/>
          <a:p>
            <a:pPr marL="1440361" algn="ctr"/>
            <a:r>
              <a:rPr lang="en-US" sz="1400" dirty="0">
                <a:solidFill>
                  <a:srgbClr val="FFFFFF"/>
                </a:solidFill>
                <a:latin typeface="+mj-lt"/>
                <a:cs typeface="Roboto Medium"/>
              </a:rPr>
              <a:t>HORTONWORKS DATA FLOW</a:t>
            </a:r>
          </a:p>
        </p:txBody>
      </p:sp>
      <p:sp>
        <p:nvSpPr>
          <p:cNvPr id="210" name="Up Arrow 209"/>
          <p:cNvSpPr/>
          <p:nvPr/>
        </p:nvSpPr>
        <p:spPr>
          <a:xfrm>
            <a:off x="1541572" y="474133"/>
            <a:ext cx="979986" cy="5533765"/>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wrap="none" lIns="0" tIns="0" rIns="0" bIns="0" rtlCol="0" anchor="ctr"/>
          <a:lstStyle/>
          <a:p>
            <a:pPr marL="109728"/>
            <a:r>
              <a:rPr lang="en-US" sz="1400" b="1">
                <a:solidFill>
                  <a:schemeClr val="tx1">
                    <a:lumMod val="75000"/>
                    <a:lumOff val="25000"/>
                  </a:schemeClr>
                </a:solidFill>
                <a:latin typeface="+mj-lt"/>
              </a:rPr>
              <a:t> NIFI</a:t>
            </a:r>
            <a:endParaRPr lang="en-US" sz="1400" b="1" dirty="0">
              <a:solidFill>
                <a:schemeClr val="tx1">
                  <a:lumMod val="75000"/>
                  <a:lumOff val="25000"/>
                </a:schemeClr>
              </a:solidFill>
              <a:latin typeface="+mj-lt"/>
            </a:endParaRPr>
          </a:p>
        </p:txBody>
      </p:sp>
      <p:sp>
        <p:nvSpPr>
          <p:cNvPr id="2" name="TextBox 1"/>
          <p:cNvSpPr txBox="1"/>
          <p:nvPr/>
        </p:nvSpPr>
        <p:spPr>
          <a:xfrm>
            <a:off x="1572742" y="3213561"/>
            <a:ext cx="1097566" cy="1097280"/>
          </a:xfrm>
          <a:prstGeom prst="rect">
            <a:avLst/>
          </a:prstGeom>
        </p:spPr>
        <p:txBody>
          <a:bodyPr vert="horz" wrap="none" lIns="109746" tIns="109746" rIns="109746" bIns="109746" rtlCol="0">
            <a:noAutofit/>
          </a:bodyPr>
          <a:lstStyle/>
          <a:p>
            <a:endParaRPr lang="en-US" dirty="0">
              <a:latin typeface="+mj-lt"/>
            </a:endParaRPr>
          </a:p>
        </p:txBody>
      </p:sp>
      <p:sp>
        <p:nvSpPr>
          <p:cNvPr id="3" name="TextBox 2"/>
          <p:cNvSpPr txBox="1"/>
          <p:nvPr/>
        </p:nvSpPr>
        <p:spPr>
          <a:xfrm>
            <a:off x="1534632" y="2933106"/>
            <a:ext cx="1097566" cy="1097280"/>
          </a:xfrm>
          <a:prstGeom prst="rect">
            <a:avLst/>
          </a:prstGeom>
        </p:spPr>
        <p:txBody>
          <a:bodyPr vert="horz" wrap="none" lIns="109746" tIns="109746" rIns="109746" bIns="109746" rtlCol="0">
            <a:noAutofit/>
          </a:bodyPr>
          <a:lstStyle/>
          <a:p>
            <a:endParaRPr lang="en-US" dirty="0">
              <a:latin typeface="+mj-lt"/>
            </a:endParaRPr>
          </a:p>
        </p:txBody>
      </p:sp>
      <p:sp>
        <p:nvSpPr>
          <p:cNvPr id="244" name="TextBox 243"/>
          <p:cNvSpPr txBox="1"/>
          <p:nvPr/>
        </p:nvSpPr>
        <p:spPr>
          <a:xfrm>
            <a:off x="1733798" y="5978734"/>
            <a:ext cx="3150436" cy="338351"/>
          </a:xfrm>
          <a:prstGeom prst="rect">
            <a:avLst/>
          </a:prstGeom>
          <a:solidFill>
            <a:schemeClr val="accent3">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vert="horz" wrap="none" lIns="109746" tIns="109746" rIns="109746" bIns="109746" rtlCol="0" anchor="ctr">
            <a:noAutofit/>
          </a:bodyPr>
          <a:lstStyle/>
          <a:p>
            <a:pPr algn="ctr"/>
            <a:r>
              <a:rPr lang="en-US" sz="1000" dirty="0">
                <a:solidFill>
                  <a:srgbClr val="1E1E1E">
                    <a:lumMod val="75000"/>
                    <a:lumOff val="25000"/>
                  </a:srgbClr>
                </a:solidFill>
                <a:latin typeface="+mj-lt"/>
                <a:cs typeface="Roboto Medium"/>
              </a:rPr>
              <a:t>STREAMING &amp; INTEGRATION</a:t>
            </a:r>
          </a:p>
        </p:txBody>
      </p:sp>
      <p:sp>
        <p:nvSpPr>
          <p:cNvPr id="247" name="TextBox 246"/>
          <p:cNvSpPr txBox="1"/>
          <p:nvPr/>
        </p:nvSpPr>
        <p:spPr>
          <a:xfrm>
            <a:off x="5063052" y="5978734"/>
            <a:ext cx="1338145" cy="338351"/>
          </a:xfrm>
          <a:prstGeom prst="rect">
            <a:avLst/>
          </a:prstGeom>
          <a:solidFill>
            <a:schemeClr val="accent3">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vert="horz" wrap="none" lIns="109746" tIns="109746" rIns="109746" bIns="109746" rtlCol="0" anchor="ctr">
            <a:noAutofit/>
          </a:bodyPr>
          <a:lstStyle>
            <a:defPPr>
              <a:defRPr lang="en-US"/>
            </a:defPPr>
            <a:lvl1pPr algn="ctr">
              <a:defRPr sz="1000">
                <a:solidFill>
                  <a:srgbClr val="1E1E1E">
                    <a:lumMod val="75000"/>
                    <a:lumOff val="25000"/>
                  </a:srgbClr>
                </a:solidFill>
                <a:latin typeface="+mj-lt"/>
                <a:cs typeface="Roboto Medium"/>
              </a:defRPr>
            </a:lvl1pPr>
          </a:lstStyle>
          <a:p>
            <a:r>
              <a:rPr lang="en-US" dirty="0"/>
              <a:t>OPERATIONS</a:t>
            </a:r>
          </a:p>
        </p:txBody>
      </p:sp>
      <p:sp>
        <p:nvSpPr>
          <p:cNvPr id="248" name="TextBox 247"/>
          <p:cNvSpPr txBox="1"/>
          <p:nvPr/>
        </p:nvSpPr>
        <p:spPr>
          <a:xfrm>
            <a:off x="6580327" y="5978734"/>
            <a:ext cx="820302" cy="338351"/>
          </a:xfrm>
          <a:prstGeom prst="rect">
            <a:avLst/>
          </a:prstGeom>
          <a:solidFill>
            <a:schemeClr val="accent3">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vert="horz" wrap="none" lIns="109746" tIns="109746" rIns="109746" bIns="109746" rtlCol="0" anchor="ctr">
            <a:noAutofit/>
          </a:bodyPr>
          <a:lstStyle>
            <a:defPPr>
              <a:defRPr lang="en-US"/>
            </a:defPPr>
            <a:lvl1pPr algn="ctr">
              <a:defRPr sz="1000">
                <a:solidFill>
                  <a:srgbClr val="1E1E1E">
                    <a:lumMod val="75000"/>
                    <a:lumOff val="25000"/>
                  </a:srgbClr>
                </a:solidFill>
                <a:latin typeface="+mj-lt"/>
                <a:cs typeface="Roboto Medium"/>
              </a:defRPr>
            </a:lvl1pPr>
          </a:lstStyle>
          <a:p>
            <a:r>
              <a:rPr lang="en-US" dirty="0"/>
              <a:t>SECURITY</a:t>
            </a:r>
          </a:p>
        </p:txBody>
      </p:sp>
      <p:cxnSp>
        <p:nvCxnSpPr>
          <p:cNvPr id="150" name="Straight Connector 149"/>
          <p:cNvCxnSpPr>
            <a:stCxn id="155" idx="1"/>
            <a:endCxn id="171" idx="3"/>
          </p:cNvCxnSpPr>
          <p:nvPr/>
        </p:nvCxnSpPr>
        <p:spPr>
          <a:xfrm flipH="1">
            <a:off x="1416387" y="2397934"/>
            <a:ext cx="5347486" cy="5297"/>
          </a:xfrm>
          <a:prstGeom prst="line">
            <a:avLst/>
          </a:prstGeom>
          <a:solidFill>
            <a:srgbClr val="FFFFFF"/>
          </a:solidFill>
          <a:ln w="57150" cmpd="sng">
            <a:solidFill>
              <a:srgbClr val="45697C"/>
            </a:solidFill>
            <a:round/>
            <a:headEnd/>
            <a:tailEnd/>
          </a:ln>
          <a:effectLst/>
        </p:spPr>
      </p:cxnSp>
      <p:sp>
        <p:nvSpPr>
          <p:cNvPr id="151" name="AutoShape 57"/>
          <p:cNvSpPr>
            <a:spLocks noChangeArrowheads="1"/>
          </p:cNvSpPr>
          <p:nvPr/>
        </p:nvSpPr>
        <p:spPr bwMode="auto">
          <a:xfrm>
            <a:off x="1668117" y="2243290"/>
            <a:ext cx="73778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hr-HR" sz="1100" b="1" dirty="0">
                <a:solidFill>
                  <a:schemeClr val="bg1">
                    <a:lumMod val="50000"/>
                    <a:lumOff val="50000"/>
                  </a:schemeClr>
                </a:solidFill>
                <a:latin typeface="+mj-lt"/>
              </a:rPr>
              <a:t>1.2.0</a:t>
            </a:r>
            <a:endParaRPr lang="en-US" sz="1100" b="1" dirty="0">
              <a:solidFill>
                <a:schemeClr val="bg1">
                  <a:lumMod val="50000"/>
                  <a:lumOff val="50000"/>
                </a:schemeClr>
              </a:solidFill>
              <a:latin typeface="+mj-lt"/>
            </a:endParaRPr>
          </a:p>
        </p:txBody>
      </p:sp>
      <p:sp>
        <p:nvSpPr>
          <p:cNvPr id="171" name="AutoShape 57"/>
          <p:cNvSpPr>
            <a:spLocks noChangeArrowheads="1"/>
          </p:cNvSpPr>
          <p:nvPr/>
        </p:nvSpPr>
        <p:spPr bwMode="auto">
          <a:xfrm>
            <a:off x="540425" y="2139884"/>
            <a:ext cx="875962" cy="526694"/>
          </a:xfrm>
          <a:prstGeom prst="roundRect">
            <a:avLst>
              <a:gd name="adj" fmla="val 769"/>
            </a:avLst>
          </a:prstGeom>
          <a:solidFill>
            <a:schemeClr val="tx2"/>
          </a:solidFill>
          <a:ln w="3175" cmpd="sng">
            <a:solidFill>
              <a:schemeClr val="bg1">
                <a:lumMod val="50000"/>
                <a:lumOff val="50000"/>
              </a:schemeClr>
            </a:solidFill>
            <a:round/>
            <a:headEnd/>
            <a:tailEnd/>
          </a:ln>
          <a:effectLst/>
        </p:spPr>
        <p:txBody>
          <a:bodyPr wrap="none" lIns="0" tIns="0" rIns="0" bIns="0" anchor="ctr"/>
          <a:lstStyle/>
          <a:p>
            <a:pPr algn="ctr">
              <a:lnSpc>
                <a:spcPct val="110000"/>
              </a:lnSpc>
            </a:pPr>
            <a:r>
              <a:rPr lang="en-US" sz="1100" b="1" dirty="0">
                <a:solidFill>
                  <a:schemeClr val="bg1">
                    <a:lumMod val="75000"/>
                    <a:lumOff val="25000"/>
                  </a:schemeClr>
                </a:solidFill>
                <a:latin typeface="+mj-lt"/>
              </a:rPr>
              <a:t>HDF 3.1</a:t>
            </a:r>
          </a:p>
          <a:p>
            <a:pPr algn="ctr">
              <a:lnSpc>
                <a:spcPct val="110000"/>
              </a:lnSpc>
            </a:pPr>
            <a:r>
              <a:rPr lang="en-US" sz="1100" b="1" dirty="0">
                <a:solidFill>
                  <a:schemeClr val="bg1">
                    <a:lumMod val="75000"/>
                    <a:lumOff val="25000"/>
                  </a:schemeClr>
                </a:solidFill>
                <a:latin typeface="+mj-lt"/>
              </a:rPr>
              <a:t>1H2018</a:t>
            </a:r>
          </a:p>
        </p:txBody>
      </p:sp>
      <p:sp>
        <p:nvSpPr>
          <p:cNvPr id="240" name="AutoShape 57"/>
          <p:cNvSpPr>
            <a:spLocks noChangeArrowheads="1"/>
          </p:cNvSpPr>
          <p:nvPr/>
        </p:nvSpPr>
        <p:spPr bwMode="auto">
          <a:xfrm>
            <a:off x="1667323" y="3422062"/>
            <a:ext cx="73778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nb-NO" sz="1100" b="1" dirty="0">
                <a:solidFill>
                  <a:schemeClr val="bg1">
                    <a:lumMod val="50000"/>
                    <a:lumOff val="50000"/>
                  </a:schemeClr>
                </a:solidFill>
                <a:latin typeface="+mj-lt"/>
              </a:rPr>
              <a:t>1.0.0</a:t>
            </a:r>
            <a:endParaRPr lang="en-US" sz="1100" b="1" dirty="0">
              <a:solidFill>
                <a:schemeClr val="bg1">
                  <a:lumMod val="50000"/>
                  <a:lumOff val="50000"/>
                </a:schemeClr>
              </a:solidFill>
              <a:latin typeface="+mj-lt"/>
            </a:endParaRPr>
          </a:p>
        </p:txBody>
      </p:sp>
      <p:sp>
        <p:nvSpPr>
          <p:cNvPr id="265" name="AutoShape 57"/>
          <p:cNvSpPr>
            <a:spLocks noChangeArrowheads="1"/>
          </p:cNvSpPr>
          <p:nvPr/>
        </p:nvSpPr>
        <p:spPr bwMode="auto">
          <a:xfrm>
            <a:off x="540425" y="3330291"/>
            <a:ext cx="875962" cy="483227"/>
          </a:xfrm>
          <a:prstGeom prst="roundRect">
            <a:avLst>
              <a:gd name="adj" fmla="val 769"/>
            </a:avLst>
          </a:prstGeom>
          <a:solidFill>
            <a:srgbClr val="FFFFFF"/>
          </a:solidFill>
          <a:ln w="6350" cmpd="sng">
            <a:solidFill>
              <a:srgbClr val="8E8E8E"/>
            </a:solidFill>
          </a:ln>
        </p:spPr>
        <p:txBody>
          <a:bodyPr wrap="square" lIns="109746" tIns="54873" rIns="109746" bIns="54873">
            <a:spAutoFit/>
          </a:bodyPr>
          <a:lstStyle/>
          <a:p>
            <a:pPr algn="ctr">
              <a:lnSpc>
                <a:spcPct val="110000"/>
              </a:lnSpc>
            </a:pPr>
            <a:r>
              <a:rPr lang="en-US" sz="1100" b="1" dirty="0">
                <a:solidFill>
                  <a:schemeClr val="bg1">
                    <a:lumMod val="75000"/>
                    <a:lumOff val="25000"/>
                  </a:schemeClr>
                </a:solidFill>
                <a:latin typeface="+mj-lt"/>
              </a:rPr>
              <a:t>HDF 2.0</a:t>
            </a:r>
          </a:p>
          <a:p>
            <a:pPr algn="ctr">
              <a:lnSpc>
                <a:spcPct val="110000"/>
              </a:lnSpc>
            </a:pPr>
            <a:r>
              <a:rPr lang="en-US" sz="1100" dirty="0">
                <a:solidFill>
                  <a:schemeClr val="bg1">
                    <a:lumMod val="75000"/>
                    <a:lumOff val="25000"/>
                  </a:schemeClr>
                </a:solidFill>
                <a:latin typeface="+mj-lt"/>
              </a:rPr>
              <a:t>Mar 2016</a:t>
            </a:r>
          </a:p>
        </p:txBody>
      </p:sp>
      <p:sp>
        <p:nvSpPr>
          <p:cNvPr id="92" name="Rectangle 91"/>
          <p:cNvSpPr/>
          <p:nvPr/>
        </p:nvSpPr>
        <p:spPr>
          <a:xfrm flipV="1">
            <a:off x="1" y="0"/>
            <a:ext cx="14630399" cy="13485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endParaRPr lang="en-US" dirty="0">
              <a:solidFill>
                <a:schemeClr val="bg2"/>
              </a:solidFill>
            </a:endParaRPr>
          </a:p>
        </p:txBody>
      </p:sp>
      <p:sp>
        <p:nvSpPr>
          <p:cNvPr id="5" name="TextBox 4"/>
          <p:cNvSpPr txBox="1"/>
          <p:nvPr/>
        </p:nvSpPr>
        <p:spPr>
          <a:xfrm>
            <a:off x="549943" y="7174206"/>
            <a:ext cx="11485979" cy="153888"/>
          </a:xfrm>
          <a:prstGeom prst="rect">
            <a:avLst/>
          </a:prstGeom>
        </p:spPr>
        <p:txBody>
          <a:bodyPr vert="horz" wrap="square" lIns="0" tIns="0" rIns="0" bIns="0" rtlCol="0" anchor="ctr" anchorCtr="0">
            <a:spAutoFit/>
          </a:bodyPr>
          <a:lstStyle/>
          <a:p>
            <a:r>
              <a:rPr lang="en-US" sz="1000" i="1" dirty="0">
                <a:solidFill>
                  <a:schemeClr val="bg1">
                    <a:lumMod val="50000"/>
                    <a:lumOff val="50000"/>
                  </a:schemeClr>
                </a:solidFill>
                <a:latin typeface="+mj-lt"/>
                <a:cs typeface="Roboto Italic"/>
              </a:rPr>
              <a:t>* HDF 3.0 – Shows current Apache branches being used. Final component version subject to change based on Apache release process.</a:t>
            </a:r>
          </a:p>
        </p:txBody>
      </p:sp>
      <p:cxnSp>
        <p:nvCxnSpPr>
          <p:cNvPr id="193" name="Straight Connector 192"/>
          <p:cNvCxnSpPr>
            <a:endCxn id="195" idx="1"/>
          </p:cNvCxnSpPr>
          <p:nvPr/>
        </p:nvCxnSpPr>
        <p:spPr>
          <a:xfrm flipH="1">
            <a:off x="1670399" y="3037165"/>
            <a:ext cx="5459688" cy="0"/>
          </a:xfrm>
          <a:prstGeom prst="line">
            <a:avLst/>
          </a:prstGeom>
          <a:solidFill>
            <a:srgbClr val="FFFFFF"/>
          </a:solidFill>
          <a:ln w="12700" cmpd="sng">
            <a:solidFill>
              <a:schemeClr val="bg1">
                <a:lumMod val="50000"/>
                <a:lumOff val="50000"/>
              </a:schemeClr>
            </a:solidFill>
            <a:round/>
            <a:headEnd/>
            <a:tailEnd/>
          </a:ln>
          <a:effectLst/>
        </p:spPr>
      </p:cxnSp>
      <p:sp>
        <p:nvSpPr>
          <p:cNvPr id="195" name="AutoShape 57"/>
          <p:cNvSpPr>
            <a:spLocks noChangeArrowheads="1"/>
          </p:cNvSpPr>
          <p:nvPr/>
        </p:nvSpPr>
        <p:spPr bwMode="auto">
          <a:xfrm>
            <a:off x="1670399" y="2882521"/>
            <a:ext cx="73778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nb-NO" sz="1100" b="1" dirty="0">
                <a:solidFill>
                  <a:schemeClr val="bg1">
                    <a:lumMod val="50000"/>
                    <a:lumOff val="50000"/>
                  </a:schemeClr>
                </a:solidFill>
                <a:latin typeface="+mj-lt"/>
              </a:rPr>
              <a:t>1.1.0</a:t>
            </a:r>
            <a:endParaRPr lang="en-US" sz="1100" b="1" dirty="0">
              <a:solidFill>
                <a:schemeClr val="bg1">
                  <a:lumMod val="50000"/>
                  <a:lumOff val="50000"/>
                </a:schemeClr>
              </a:solidFill>
              <a:latin typeface="+mj-lt"/>
            </a:endParaRPr>
          </a:p>
        </p:txBody>
      </p:sp>
      <p:sp>
        <p:nvSpPr>
          <p:cNvPr id="11" name="Up Arrow 10"/>
          <p:cNvSpPr/>
          <p:nvPr/>
        </p:nvSpPr>
        <p:spPr>
          <a:xfrm>
            <a:off x="4482994"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a:t>
            </a:r>
            <a:r>
              <a:rPr lang="en-US" sz="1400" b="1" dirty="0">
                <a:solidFill>
                  <a:schemeClr val="tx1">
                    <a:lumMod val="75000"/>
                    <a:lumOff val="25000"/>
                  </a:schemeClr>
                </a:solidFill>
              </a:rPr>
              <a:t> NiFi</a:t>
            </a:r>
            <a:r>
              <a:rPr lang="en-US" sz="1400" b="1" dirty="0"/>
              <a:t> </a:t>
            </a:r>
            <a:r>
              <a:rPr lang="en-US" sz="1400" b="1" dirty="0">
                <a:solidFill>
                  <a:schemeClr val="tx1">
                    <a:lumMod val="75000"/>
                    <a:lumOff val="25000"/>
                  </a:schemeClr>
                </a:solidFill>
              </a:rPr>
              <a:t>Registry</a:t>
            </a:r>
          </a:p>
        </p:txBody>
      </p:sp>
      <p:sp>
        <p:nvSpPr>
          <p:cNvPr id="153" name="AutoShape 57"/>
          <p:cNvSpPr>
            <a:spLocks noChangeArrowheads="1"/>
          </p:cNvSpPr>
          <p:nvPr/>
        </p:nvSpPr>
        <p:spPr bwMode="auto">
          <a:xfrm>
            <a:off x="4516507"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0.2.0</a:t>
            </a:r>
          </a:p>
        </p:txBody>
      </p:sp>
      <p:sp>
        <p:nvSpPr>
          <p:cNvPr id="63" name="Up Arrow 62"/>
          <p:cNvSpPr/>
          <p:nvPr/>
        </p:nvSpPr>
        <p:spPr>
          <a:xfrm>
            <a:off x="6730360"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Ranger</a:t>
            </a:r>
          </a:p>
        </p:txBody>
      </p:sp>
      <p:sp>
        <p:nvSpPr>
          <p:cNvPr id="155" name="AutoShape 57"/>
          <p:cNvSpPr>
            <a:spLocks noChangeArrowheads="1"/>
          </p:cNvSpPr>
          <p:nvPr/>
        </p:nvSpPr>
        <p:spPr bwMode="auto">
          <a:xfrm>
            <a:off x="6763873"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0.7.0</a:t>
            </a:r>
          </a:p>
        </p:txBody>
      </p:sp>
      <p:sp>
        <p:nvSpPr>
          <p:cNvPr id="246" name="AutoShape 57"/>
          <p:cNvSpPr>
            <a:spLocks noChangeArrowheads="1"/>
          </p:cNvSpPr>
          <p:nvPr/>
        </p:nvSpPr>
        <p:spPr bwMode="auto">
          <a:xfrm>
            <a:off x="6763873" y="3422062"/>
            <a:ext cx="422899"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0.5.0</a:t>
            </a:r>
          </a:p>
        </p:txBody>
      </p:sp>
      <p:sp>
        <p:nvSpPr>
          <p:cNvPr id="200" name="AutoShape 57"/>
          <p:cNvSpPr>
            <a:spLocks noChangeArrowheads="1"/>
          </p:cNvSpPr>
          <p:nvPr/>
        </p:nvSpPr>
        <p:spPr bwMode="auto">
          <a:xfrm>
            <a:off x="6763873" y="2882521"/>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0.6.0</a:t>
            </a:r>
          </a:p>
        </p:txBody>
      </p:sp>
      <p:sp>
        <p:nvSpPr>
          <p:cNvPr id="13" name="Up Arrow 12"/>
          <p:cNvSpPr/>
          <p:nvPr/>
        </p:nvSpPr>
        <p:spPr>
          <a:xfrm>
            <a:off x="4976131"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Ambari</a:t>
            </a:r>
          </a:p>
        </p:txBody>
      </p:sp>
      <p:sp>
        <p:nvSpPr>
          <p:cNvPr id="157" name="AutoShape 57"/>
          <p:cNvSpPr>
            <a:spLocks noChangeArrowheads="1"/>
          </p:cNvSpPr>
          <p:nvPr/>
        </p:nvSpPr>
        <p:spPr bwMode="auto">
          <a:xfrm>
            <a:off x="5009644"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2.5.1</a:t>
            </a:r>
          </a:p>
        </p:txBody>
      </p:sp>
      <p:sp>
        <p:nvSpPr>
          <p:cNvPr id="249" name="AutoShape 57"/>
          <p:cNvSpPr>
            <a:spLocks noChangeArrowheads="1"/>
          </p:cNvSpPr>
          <p:nvPr/>
        </p:nvSpPr>
        <p:spPr bwMode="auto">
          <a:xfrm>
            <a:off x="5009644" y="3422062"/>
            <a:ext cx="422899"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2.4.0</a:t>
            </a:r>
          </a:p>
        </p:txBody>
      </p:sp>
      <p:sp>
        <p:nvSpPr>
          <p:cNvPr id="201" name="AutoShape 57"/>
          <p:cNvSpPr>
            <a:spLocks noChangeArrowheads="1"/>
          </p:cNvSpPr>
          <p:nvPr/>
        </p:nvSpPr>
        <p:spPr bwMode="auto">
          <a:xfrm>
            <a:off x="5009644" y="2882521"/>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2.4.2</a:t>
            </a:r>
          </a:p>
        </p:txBody>
      </p:sp>
      <p:sp>
        <p:nvSpPr>
          <p:cNvPr id="15" name="Up Arrow 14"/>
          <p:cNvSpPr/>
          <p:nvPr/>
        </p:nvSpPr>
        <p:spPr>
          <a:xfrm>
            <a:off x="3977005"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Kafka</a:t>
            </a:r>
          </a:p>
        </p:txBody>
      </p:sp>
      <p:sp>
        <p:nvSpPr>
          <p:cNvPr id="158" name="AutoShape 57"/>
          <p:cNvSpPr>
            <a:spLocks noChangeArrowheads="1"/>
          </p:cNvSpPr>
          <p:nvPr/>
        </p:nvSpPr>
        <p:spPr bwMode="auto">
          <a:xfrm>
            <a:off x="3987634" y="2243290"/>
            <a:ext cx="468666"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0.10.1.0</a:t>
            </a:r>
          </a:p>
        </p:txBody>
      </p:sp>
      <p:sp>
        <p:nvSpPr>
          <p:cNvPr id="250" name="AutoShape 57"/>
          <p:cNvSpPr>
            <a:spLocks noChangeArrowheads="1"/>
          </p:cNvSpPr>
          <p:nvPr/>
        </p:nvSpPr>
        <p:spPr bwMode="auto">
          <a:xfrm>
            <a:off x="4010478" y="3422062"/>
            <a:ext cx="42297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0.9.0</a:t>
            </a:r>
          </a:p>
        </p:txBody>
      </p:sp>
      <p:sp>
        <p:nvSpPr>
          <p:cNvPr id="203" name="AutoShape 57"/>
          <p:cNvSpPr>
            <a:spLocks noChangeArrowheads="1"/>
          </p:cNvSpPr>
          <p:nvPr/>
        </p:nvSpPr>
        <p:spPr bwMode="auto">
          <a:xfrm>
            <a:off x="4010478" y="2882521"/>
            <a:ext cx="422978"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0.10.0</a:t>
            </a:r>
          </a:p>
        </p:txBody>
      </p:sp>
      <p:sp>
        <p:nvSpPr>
          <p:cNvPr id="12" name="Up Arrow 11"/>
          <p:cNvSpPr/>
          <p:nvPr/>
        </p:nvSpPr>
        <p:spPr>
          <a:xfrm>
            <a:off x="5492749"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Zookeeper</a:t>
            </a:r>
          </a:p>
        </p:txBody>
      </p:sp>
      <p:sp>
        <p:nvSpPr>
          <p:cNvPr id="159" name="AutoShape 57"/>
          <p:cNvSpPr>
            <a:spLocks noChangeArrowheads="1"/>
          </p:cNvSpPr>
          <p:nvPr/>
        </p:nvSpPr>
        <p:spPr bwMode="auto">
          <a:xfrm>
            <a:off x="5526262"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3.4.6</a:t>
            </a:r>
          </a:p>
        </p:txBody>
      </p:sp>
      <p:sp>
        <p:nvSpPr>
          <p:cNvPr id="253" name="AutoShape 57"/>
          <p:cNvSpPr>
            <a:spLocks noChangeArrowheads="1"/>
          </p:cNvSpPr>
          <p:nvPr/>
        </p:nvSpPr>
        <p:spPr bwMode="auto">
          <a:xfrm>
            <a:off x="5526262" y="3422062"/>
            <a:ext cx="422899"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3.4.6</a:t>
            </a:r>
          </a:p>
        </p:txBody>
      </p:sp>
      <p:sp>
        <p:nvSpPr>
          <p:cNvPr id="204" name="AutoShape 57"/>
          <p:cNvSpPr>
            <a:spLocks noChangeArrowheads="1"/>
          </p:cNvSpPr>
          <p:nvPr/>
        </p:nvSpPr>
        <p:spPr bwMode="auto">
          <a:xfrm>
            <a:off x="5526262" y="2882521"/>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3.4.6</a:t>
            </a:r>
          </a:p>
        </p:txBody>
      </p:sp>
      <p:sp>
        <p:nvSpPr>
          <p:cNvPr id="108" name="Up Arrow 107"/>
          <p:cNvSpPr/>
          <p:nvPr/>
        </p:nvSpPr>
        <p:spPr>
          <a:xfrm>
            <a:off x="3439878" y="815605"/>
            <a:ext cx="489924" cy="5156562"/>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Storm</a:t>
            </a:r>
          </a:p>
        </p:txBody>
      </p:sp>
      <p:sp>
        <p:nvSpPr>
          <p:cNvPr id="166" name="AutoShape 57"/>
          <p:cNvSpPr>
            <a:spLocks noChangeArrowheads="1"/>
          </p:cNvSpPr>
          <p:nvPr/>
        </p:nvSpPr>
        <p:spPr bwMode="auto">
          <a:xfrm>
            <a:off x="3473391"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1.1.0</a:t>
            </a:r>
          </a:p>
        </p:txBody>
      </p:sp>
      <p:sp>
        <p:nvSpPr>
          <p:cNvPr id="260" name="AutoShape 57"/>
          <p:cNvSpPr>
            <a:spLocks noChangeArrowheads="1"/>
          </p:cNvSpPr>
          <p:nvPr/>
        </p:nvSpPr>
        <p:spPr bwMode="auto">
          <a:xfrm>
            <a:off x="3473391" y="3444364"/>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nb-NO" sz="1000" b="1" dirty="0">
                <a:solidFill>
                  <a:schemeClr val="bg1">
                    <a:lumMod val="50000"/>
                    <a:lumOff val="50000"/>
                  </a:schemeClr>
                </a:solidFill>
                <a:latin typeface="+mj-lt"/>
              </a:rPr>
              <a:t>1.0.1</a:t>
            </a:r>
            <a:endParaRPr lang="en-US" sz="1000" b="1" dirty="0">
              <a:solidFill>
                <a:schemeClr val="bg1">
                  <a:lumMod val="50000"/>
                  <a:lumOff val="50000"/>
                </a:schemeClr>
              </a:solidFill>
              <a:latin typeface="+mj-lt"/>
            </a:endParaRPr>
          </a:p>
        </p:txBody>
      </p:sp>
      <p:sp>
        <p:nvSpPr>
          <p:cNvPr id="225" name="AutoShape 57"/>
          <p:cNvSpPr>
            <a:spLocks noChangeArrowheads="1"/>
          </p:cNvSpPr>
          <p:nvPr/>
        </p:nvSpPr>
        <p:spPr bwMode="auto">
          <a:xfrm>
            <a:off x="3473391" y="2882521"/>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a:solidFill>
                  <a:schemeClr val="bg1">
                    <a:lumMod val="50000"/>
                    <a:lumOff val="50000"/>
                  </a:schemeClr>
                </a:solidFill>
                <a:latin typeface="+mj-lt"/>
              </a:rPr>
              <a:t>1.0.2</a:t>
            </a:r>
            <a:endParaRPr lang="en-US" sz="1000" b="1" dirty="0">
              <a:solidFill>
                <a:schemeClr val="bg1">
                  <a:lumMod val="50000"/>
                  <a:lumOff val="50000"/>
                </a:schemeClr>
              </a:solidFill>
              <a:latin typeface="+mj-lt"/>
            </a:endParaRPr>
          </a:p>
        </p:txBody>
      </p:sp>
      <p:sp>
        <p:nvSpPr>
          <p:cNvPr id="8" name="Up Arrow 7"/>
          <p:cNvSpPr/>
          <p:nvPr/>
        </p:nvSpPr>
        <p:spPr>
          <a:xfrm>
            <a:off x="2944021" y="802905"/>
            <a:ext cx="489924" cy="5172949"/>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SAM</a:t>
            </a:r>
            <a:endParaRPr lang="en-US" sz="1400" dirty="0">
              <a:solidFill>
                <a:schemeClr val="tx1">
                  <a:lumMod val="75000"/>
                  <a:lumOff val="25000"/>
                </a:schemeClr>
              </a:solidFill>
              <a:latin typeface="+mj-lt"/>
            </a:endParaRPr>
          </a:p>
        </p:txBody>
      </p:sp>
      <p:sp>
        <p:nvSpPr>
          <p:cNvPr id="169" name="AutoShape 57"/>
          <p:cNvSpPr>
            <a:spLocks noChangeArrowheads="1"/>
          </p:cNvSpPr>
          <p:nvPr/>
        </p:nvSpPr>
        <p:spPr bwMode="auto">
          <a:xfrm>
            <a:off x="2976260" y="2243290"/>
            <a:ext cx="425447"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0.5.0</a:t>
            </a:r>
          </a:p>
        </p:txBody>
      </p:sp>
      <p:sp>
        <p:nvSpPr>
          <p:cNvPr id="7" name="Up Arrow 6"/>
          <p:cNvSpPr/>
          <p:nvPr/>
        </p:nvSpPr>
        <p:spPr>
          <a:xfrm>
            <a:off x="5995496" y="802905"/>
            <a:ext cx="489924" cy="5172949"/>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Schema</a:t>
            </a:r>
            <a:r>
              <a:rPr lang="en-US" sz="1400" b="1" dirty="0">
                <a:latin typeface="+mj-lt"/>
              </a:rPr>
              <a:t> </a:t>
            </a:r>
            <a:r>
              <a:rPr lang="en-US" sz="1400" b="1" dirty="0">
                <a:solidFill>
                  <a:schemeClr val="tx1">
                    <a:lumMod val="75000"/>
                    <a:lumOff val="25000"/>
                  </a:schemeClr>
                </a:solidFill>
                <a:latin typeface="+mj-lt"/>
              </a:rPr>
              <a:t>Registry</a:t>
            </a:r>
          </a:p>
        </p:txBody>
      </p:sp>
      <p:sp>
        <p:nvSpPr>
          <p:cNvPr id="170" name="AutoShape 57"/>
          <p:cNvSpPr>
            <a:spLocks noChangeArrowheads="1"/>
          </p:cNvSpPr>
          <p:nvPr/>
        </p:nvSpPr>
        <p:spPr bwMode="auto">
          <a:xfrm>
            <a:off x="6029009" y="2243290"/>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hr-HR" sz="1000" b="1" dirty="0">
                <a:solidFill>
                  <a:schemeClr val="bg1">
                    <a:lumMod val="50000"/>
                    <a:lumOff val="50000"/>
                  </a:schemeClr>
                </a:solidFill>
                <a:latin typeface="+mj-lt"/>
              </a:rPr>
              <a:t>0.3.0</a:t>
            </a:r>
            <a:endParaRPr lang="en-US" sz="1000" b="1" dirty="0">
              <a:solidFill>
                <a:schemeClr val="bg1">
                  <a:lumMod val="50000"/>
                  <a:lumOff val="50000"/>
                </a:schemeClr>
              </a:solidFill>
              <a:latin typeface="+mj-lt"/>
            </a:endParaRPr>
          </a:p>
        </p:txBody>
      </p:sp>
      <p:sp>
        <p:nvSpPr>
          <p:cNvPr id="231" name="AutoShape 57"/>
          <p:cNvSpPr>
            <a:spLocks noChangeArrowheads="1"/>
          </p:cNvSpPr>
          <p:nvPr/>
        </p:nvSpPr>
        <p:spPr bwMode="auto">
          <a:xfrm>
            <a:off x="540425" y="2774881"/>
            <a:ext cx="875962" cy="526694"/>
          </a:xfrm>
          <a:prstGeom prst="roundRect">
            <a:avLst>
              <a:gd name="adj" fmla="val 769"/>
            </a:avLst>
          </a:prstGeom>
          <a:solidFill>
            <a:schemeClr val="tx2"/>
          </a:solidFill>
          <a:ln w="3175" cmpd="sng">
            <a:solidFill>
              <a:schemeClr val="bg1">
                <a:lumMod val="50000"/>
                <a:lumOff val="50000"/>
              </a:schemeClr>
            </a:solidFill>
            <a:round/>
            <a:headEnd/>
            <a:tailEnd/>
          </a:ln>
          <a:effectLst/>
        </p:spPr>
        <p:txBody>
          <a:bodyPr wrap="none" lIns="0" tIns="0" rIns="0" bIns="0" anchor="ctr"/>
          <a:lstStyle/>
          <a:p>
            <a:pPr algn="ctr">
              <a:lnSpc>
                <a:spcPct val="110000"/>
              </a:lnSpc>
            </a:pPr>
            <a:r>
              <a:rPr lang="en-US" sz="1100" b="1" dirty="0">
                <a:solidFill>
                  <a:schemeClr val="bg1">
                    <a:lumMod val="75000"/>
                    <a:lumOff val="25000"/>
                  </a:schemeClr>
                </a:solidFill>
                <a:latin typeface="+mj-lt"/>
              </a:rPr>
              <a:t>HDF 2.1</a:t>
            </a:r>
          </a:p>
          <a:p>
            <a:pPr algn="ctr">
              <a:lnSpc>
                <a:spcPct val="110000"/>
              </a:lnSpc>
            </a:pPr>
            <a:r>
              <a:rPr lang="en-US" sz="1100" dirty="0">
                <a:solidFill>
                  <a:schemeClr val="bg1">
                    <a:lumMod val="75000"/>
                    <a:lumOff val="25000"/>
                  </a:schemeClr>
                </a:solidFill>
                <a:latin typeface="+mj-lt"/>
              </a:rPr>
              <a:t>Aug 2016</a:t>
            </a:r>
          </a:p>
        </p:txBody>
      </p:sp>
      <p:sp>
        <p:nvSpPr>
          <p:cNvPr id="139" name="AutoShape 57"/>
          <p:cNvSpPr>
            <a:spLocks noChangeArrowheads="1"/>
          </p:cNvSpPr>
          <p:nvPr/>
        </p:nvSpPr>
        <p:spPr bwMode="auto">
          <a:xfrm>
            <a:off x="546268" y="866933"/>
            <a:ext cx="6947063" cy="536749"/>
          </a:xfrm>
          <a:prstGeom prst="roundRect">
            <a:avLst>
              <a:gd name="adj" fmla="val 5289"/>
            </a:avLst>
          </a:prstGeom>
          <a:noFill/>
          <a:ln w="38100" cmpd="sng">
            <a:noFill/>
            <a:round/>
            <a:headEnd/>
            <a:tailEnd/>
          </a:ln>
          <a:effectLst/>
        </p:spPr>
        <p:txBody>
          <a:bodyPr wrap="none" lIns="0" tIns="0" rIns="0" bIns="0" anchor="t"/>
          <a:lstStyle/>
          <a:p>
            <a:pPr algn="ctr"/>
            <a:r>
              <a:rPr lang="en-US" sz="1700" dirty="0">
                <a:solidFill>
                  <a:srgbClr val="FFFFFF"/>
                </a:solidFill>
                <a:latin typeface="+mj-lt"/>
                <a:cs typeface="Roboto Medium"/>
              </a:rPr>
              <a:t>Ongoing Innovation in Apache</a:t>
            </a:r>
          </a:p>
        </p:txBody>
      </p:sp>
      <p:sp>
        <p:nvSpPr>
          <p:cNvPr id="6" name="Title 5"/>
          <p:cNvSpPr>
            <a:spLocks noGrp="1"/>
          </p:cNvSpPr>
          <p:nvPr>
            <p:ph type="ctrTitle"/>
          </p:nvPr>
        </p:nvSpPr>
        <p:spPr>
          <a:xfrm>
            <a:off x="841494" y="152400"/>
            <a:ext cx="13167360" cy="470898"/>
          </a:xfrm>
        </p:spPr>
        <p:txBody>
          <a:bodyPr/>
          <a:lstStyle/>
          <a:p>
            <a:r>
              <a:rPr lang="fr-FR" dirty="0"/>
              <a:t>Hortonworks Data Flow 3.2</a:t>
            </a:r>
          </a:p>
        </p:txBody>
      </p:sp>
      <p:pic>
        <p:nvPicPr>
          <p:cNvPr id="303" name="Imagem 302"/>
          <p:cNvPicPr>
            <a:picLocks noChangeAspect="1"/>
          </p:cNvPicPr>
          <p:nvPr/>
        </p:nvPicPr>
        <p:blipFill>
          <a:blip r:embed="rId3"/>
          <a:stretch>
            <a:fillRect/>
          </a:stretch>
        </p:blipFill>
        <p:spPr>
          <a:xfrm>
            <a:off x="8008606" y="1998092"/>
            <a:ext cx="6182109" cy="4009806"/>
          </a:xfrm>
          <a:prstGeom prst="rect">
            <a:avLst/>
          </a:prstGeom>
        </p:spPr>
      </p:pic>
      <p:sp>
        <p:nvSpPr>
          <p:cNvPr id="56" name="AutoShape 57"/>
          <p:cNvSpPr>
            <a:spLocks noChangeArrowheads="1"/>
          </p:cNvSpPr>
          <p:nvPr/>
        </p:nvSpPr>
        <p:spPr bwMode="auto">
          <a:xfrm>
            <a:off x="557679" y="4351634"/>
            <a:ext cx="829995" cy="482095"/>
          </a:xfrm>
          <a:prstGeom prst="roundRect">
            <a:avLst>
              <a:gd name="adj" fmla="val 769"/>
            </a:avLst>
          </a:prstGeom>
          <a:solidFill>
            <a:srgbClr val="FFFFFF">
              <a:alpha val="0"/>
            </a:srgbClr>
          </a:solidFill>
          <a:ln w="3175" cmpd="sng">
            <a:noFill/>
            <a:round/>
            <a:headEnd/>
            <a:tailEnd/>
          </a:ln>
          <a:effectLst/>
        </p:spPr>
        <p:txBody>
          <a:bodyPr wrap="none" lIns="109741" tIns="54872" rIns="109741" bIns="54872" anchor="ctr"/>
          <a:lstStyle/>
          <a:p>
            <a:pPr algn="ctr">
              <a:lnSpc>
                <a:spcPct val="110000"/>
              </a:lnSpc>
            </a:pPr>
            <a:r>
              <a:rPr lang="en-US" sz="1100" b="1" dirty="0">
                <a:latin typeface="+mj-lt"/>
              </a:rPr>
              <a:t>HDP 2.2</a:t>
            </a:r>
          </a:p>
          <a:p>
            <a:pPr algn="ctr">
              <a:lnSpc>
                <a:spcPct val="110000"/>
              </a:lnSpc>
            </a:pPr>
            <a:r>
              <a:rPr lang="en-US" sz="1100" dirty="0">
                <a:latin typeface="+mj-lt"/>
              </a:rPr>
              <a:t>Dec 2014</a:t>
            </a:r>
          </a:p>
        </p:txBody>
      </p:sp>
      <p:sp>
        <p:nvSpPr>
          <p:cNvPr id="57" name="Rectangle 20"/>
          <p:cNvSpPr/>
          <p:nvPr/>
        </p:nvSpPr>
        <p:spPr>
          <a:xfrm>
            <a:off x="540425" y="4347220"/>
            <a:ext cx="875962" cy="480406"/>
          </a:xfrm>
          <a:prstGeom prst="rect">
            <a:avLst/>
          </a:prstGeom>
          <a:solidFill>
            <a:srgbClr val="FFFFFF"/>
          </a:solidFill>
          <a:ln w="6350" cmpd="sng">
            <a:solidFill>
              <a:srgbClr val="8E8E8E"/>
            </a:solidFill>
          </a:ln>
        </p:spPr>
        <p:txBody>
          <a:bodyPr wrap="square" lIns="109746" tIns="54873" rIns="109746" bIns="54873">
            <a:spAutoFit/>
          </a:bodyPr>
          <a:lstStyle/>
          <a:p>
            <a:pPr algn="ctr">
              <a:lnSpc>
                <a:spcPct val="110000"/>
              </a:lnSpc>
            </a:pPr>
            <a:r>
              <a:rPr lang="hr-HR" sz="1100" b="1" dirty="0">
                <a:solidFill>
                  <a:schemeClr val="bg1">
                    <a:lumMod val="75000"/>
                    <a:lumOff val="25000"/>
                  </a:schemeClr>
                </a:solidFill>
              </a:rPr>
              <a:t>HDF 1.0</a:t>
            </a:r>
          </a:p>
          <a:p>
            <a:pPr algn="ctr">
              <a:lnSpc>
                <a:spcPct val="110000"/>
              </a:lnSpc>
            </a:pPr>
            <a:r>
              <a:rPr lang="en-US" sz="1100" dirty="0">
                <a:solidFill>
                  <a:schemeClr val="bg1">
                    <a:lumMod val="75000"/>
                    <a:lumOff val="25000"/>
                  </a:schemeClr>
                </a:solidFill>
                <a:latin typeface="+mj-lt"/>
              </a:rPr>
              <a:t>Dec 2014</a:t>
            </a:r>
          </a:p>
        </p:txBody>
      </p:sp>
      <p:sp>
        <p:nvSpPr>
          <p:cNvPr id="60" name="AutoShape 57"/>
          <p:cNvSpPr>
            <a:spLocks noChangeArrowheads="1"/>
          </p:cNvSpPr>
          <p:nvPr/>
        </p:nvSpPr>
        <p:spPr bwMode="auto">
          <a:xfrm>
            <a:off x="1667323" y="4429410"/>
            <a:ext cx="73778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hr-HR" sz="1100" b="1" dirty="0">
                <a:solidFill>
                  <a:schemeClr val="bg1">
                    <a:lumMod val="50000"/>
                    <a:lumOff val="50000"/>
                  </a:schemeClr>
                </a:solidFill>
                <a:latin typeface="+mj-lt"/>
              </a:rPr>
              <a:t>0.3.0</a:t>
            </a:r>
            <a:endParaRPr lang="en-US" sz="1100" b="1" dirty="0">
              <a:solidFill>
                <a:schemeClr val="bg1">
                  <a:lumMod val="50000"/>
                  <a:lumOff val="50000"/>
                </a:schemeClr>
              </a:solidFill>
              <a:latin typeface="+mj-lt"/>
            </a:endParaRPr>
          </a:p>
        </p:txBody>
      </p:sp>
      <p:sp>
        <p:nvSpPr>
          <p:cNvPr id="61" name="AutoShape 57"/>
          <p:cNvSpPr>
            <a:spLocks noChangeArrowheads="1"/>
          </p:cNvSpPr>
          <p:nvPr/>
        </p:nvSpPr>
        <p:spPr bwMode="auto">
          <a:xfrm>
            <a:off x="1667323" y="3918056"/>
            <a:ext cx="737788"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hr-HR" sz="1100" b="1" dirty="0">
                <a:solidFill>
                  <a:schemeClr val="bg1">
                    <a:lumMod val="50000"/>
                    <a:lumOff val="50000"/>
                  </a:schemeClr>
                </a:solidFill>
                <a:latin typeface="+mj-lt"/>
              </a:rPr>
              <a:t>0.6.1</a:t>
            </a:r>
            <a:endParaRPr lang="en-US" sz="1100" b="1" dirty="0">
              <a:solidFill>
                <a:schemeClr val="bg1">
                  <a:lumMod val="50000"/>
                  <a:lumOff val="50000"/>
                </a:schemeClr>
              </a:solidFill>
              <a:latin typeface="+mj-lt"/>
            </a:endParaRPr>
          </a:p>
        </p:txBody>
      </p:sp>
      <p:sp>
        <p:nvSpPr>
          <p:cNvPr id="62" name="AutoShape 57"/>
          <p:cNvSpPr>
            <a:spLocks noChangeArrowheads="1"/>
          </p:cNvSpPr>
          <p:nvPr/>
        </p:nvSpPr>
        <p:spPr bwMode="auto">
          <a:xfrm>
            <a:off x="540425" y="3834752"/>
            <a:ext cx="875962" cy="473930"/>
          </a:xfrm>
          <a:prstGeom prst="roundRect">
            <a:avLst>
              <a:gd name="adj" fmla="val 769"/>
            </a:avLst>
          </a:prstGeom>
          <a:solidFill>
            <a:srgbClr val="FFFFFF"/>
          </a:solidFill>
          <a:ln w="6350" cmpd="sng">
            <a:solidFill>
              <a:srgbClr val="8E8E8E"/>
            </a:solidFill>
          </a:ln>
        </p:spPr>
        <p:txBody>
          <a:bodyPr wrap="square" lIns="109746" tIns="54873" rIns="109746" bIns="54873">
            <a:spAutoFit/>
          </a:bodyPr>
          <a:lstStyle/>
          <a:p>
            <a:pPr algn="ctr">
              <a:lnSpc>
                <a:spcPct val="110000"/>
              </a:lnSpc>
            </a:pPr>
            <a:r>
              <a:rPr lang="hr-HR" sz="1100" b="1" dirty="0">
                <a:solidFill>
                  <a:schemeClr val="bg1">
                    <a:lumMod val="75000"/>
                    <a:lumOff val="25000"/>
                  </a:schemeClr>
                </a:solidFill>
                <a:latin typeface="+mj-lt"/>
              </a:rPr>
              <a:t>HDF 1.2</a:t>
            </a:r>
          </a:p>
          <a:p>
            <a:pPr algn="ctr">
              <a:lnSpc>
                <a:spcPct val="110000"/>
              </a:lnSpc>
            </a:pPr>
            <a:r>
              <a:rPr lang="en-US" sz="1100" dirty="0">
                <a:solidFill>
                  <a:schemeClr val="bg1">
                    <a:lumMod val="75000"/>
                    <a:lumOff val="25000"/>
                  </a:schemeClr>
                </a:solidFill>
                <a:latin typeface="+mj-lt"/>
              </a:rPr>
              <a:t>Oct 2015</a:t>
            </a:r>
          </a:p>
        </p:txBody>
      </p:sp>
      <p:sp>
        <p:nvSpPr>
          <p:cNvPr id="66" name="Up Arrow 6"/>
          <p:cNvSpPr/>
          <p:nvPr/>
        </p:nvSpPr>
        <p:spPr>
          <a:xfrm>
            <a:off x="2440406" y="802500"/>
            <a:ext cx="489924" cy="5173200"/>
          </a:xfrm>
          <a:prstGeom prst="upArrow">
            <a:avLst>
              <a:gd name="adj1" fmla="val 59872"/>
              <a:gd name="adj2" fmla="val 88091"/>
            </a:avLst>
          </a:prstGeom>
          <a:gradFill>
            <a:gsLst>
              <a:gs pos="0">
                <a:schemeClr val="accent3">
                  <a:lumMod val="60000"/>
                  <a:lumOff val="40000"/>
                </a:schemeClr>
              </a:gs>
              <a:gs pos="100000">
                <a:schemeClr val="accent3">
                  <a:lumMod val="20000"/>
                  <a:lumOff val="8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lIns="109741" tIns="54872" rIns="109741" bIns="54872" rtlCol="0" anchor="ctr"/>
          <a:lstStyle/>
          <a:p>
            <a:r>
              <a:rPr lang="en-US" sz="1400" b="1" dirty="0">
                <a:solidFill>
                  <a:schemeClr val="tx1">
                    <a:lumMod val="75000"/>
                    <a:lumOff val="25000"/>
                  </a:schemeClr>
                </a:solidFill>
                <a:latin typeface="+mj-lt"/>
              </a:rPr>
              <a:t> </a:t>
            </a:r>
            <a:r>
              <a:rPr lang="en-US" sz="1400" b="1" dirty="0" err="1">
                <a:latin typeface="+mj-lt"/>
              </a:rPr>
              <a:t>MiNiFi</a:t>
            </a:r>
            <a:endParaRPr lang="en-US" sz="1400" b="1" dirty="0">
              <a:solidFill>
                <a:schemeClr val="tx1">
                  <a:lumMod val="75000"/>
                  <a:lumOff val="25000"/>
                </a:schemeClr>
              </a:solidFill>
              <a:latin typeface="+mj-lt"/>
            </a:endParaRPr>
          </a:p>
        </p:txBody>
      </p:sp>
      <p:sp>
        <p:nvSpPr>
          <p:cNvPr id="67" name="AutoShape 57"/>
          <p:cNvSpPr>
            <a:spLocks noChangeArrowheads="1"/>
          </p:cNvSpPr>
          <p:nvPr/>
        </p:nvSpPr>
        <p:spPr bwMode="auto">
          <a:xfrm>
            <a:off x="2473919" y="2242886"/>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hr-HR" sz="1000" b="1">
                <a:solidFill>
                  <a:schemeClr val="bg1">
                    <a:lumMod val="50000"/>
                    <a:lumOff val="50000"/>
                  </a:schemeClr>
                </a:solidFill>
                <a:latin typeface="+mj-lt"/>
              </a:rPr>
              <a:t>0.2.0</a:t>
            </a:r>
            <a:endParaRPr lang="en-US" sz="1000" b="1" dirty="0">
              <a:solidFill>
                <a:schemeClr val="bg1">
                  <a:lumMod val="50000"/>
                  <a:lumOff val="50000"/>
                </a:schemeClr>
              </a:solidFill>
              <a:latin typeface="+mj-lt"/>
            </a:endParaRPr>
          </a:p>
        </p:txBody>
      </p:sp>
      <p:sp>
        <p:nvSpPr>
          <p:cNvPr id="138" name="Rectangle 137"/>
          <p:cNvSpPr/>
          <p:nvPr/>
        </p:nvSpPr>
        <p:spPr>
          <a:xfrm>
            <a:off x="540426" y="745059"/>
            <a:ext cx="6954274" cy="603498"/>
          </a:xfrm>
          <a:prstGeom prst="rect">
            <a:avLst/>
          </a:prstGeom>
          <a:solidFill>
            <a:srgbClr val="45697C"/>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endParaRPr lang="en-US" dirty="0">
              <a:solidFill>
                <a:schemeClr val="tx2"/>
              </a:solidFill>
              <a:latin typeface="+mj-lt"/>
            </a:endParaRPr>
          </a:p>
        </p:txBody>
      </p:sp>
      <p:sp>
        <p:nvSpPr>
          <p:cNvPr id="70" name="AutoShape 57"/>
          <p:cNvSpPr>
            <a:spLocks noChangeArrowheads="1"/>
          </p:cNvSpPr>
          <p:nvPr/>
        </p:nvSpPr>
        <p:spPr bwMode="auto">
          <a:xfrm>
            <a:off x="2464811" y="2878726"/>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1.0.0</a:t>
            </a:r>
          </a:p>
        </p:txBody>
      </p:sp>
      <p:sp>
        <p:nvSpPr>
          <p:cNvPr id="72" name="AutoShape 57"/>
          <p:cNvSpPr>
            <a:spLocks noChangeArrowheads="1"/>
          </p:cNvSpPr>
          <p:nvPr/>
        </p:nvSpPr>
        <p:spPr bwMode="auto">
          <a:xfrm>
            <a:off x="2461348" y="3422062"/>
            <a:ext cx="422899" cy="309287"/>
          </a:xfrm>
          <a:prstGeom prst="roundRect">
            <a:avLst>
              <a:gd name="adj" fmla="val 769"/>
            </a:avLst>
          </a:prstGeom>
          <a:solidFill>
            <a:srgbClr val="FFFFFF"/>
          </a:solidFill>
          <a:ln w="9525" cmpd="sng">
            <a:solidFill>
              <a:schemeClr val="bg1">
                <a:lumMod val="50000"/>
                <a:lumOff val="50000"/>
              </a:schemeClr>
            </a:solidFill>
            <a:round/>
            <a:headEnd/>
            <a:tailEnd/>
          </a:ln>
          <a:effectLst/>
        </p:spPr>
        <p:txBody>
          <a:bodyPr wrap="none" lIns="109741" tIns="54872" rIns="109741" bIns="54872" anchor="ctr"/>
          <a:lstStyle/>
          <a:p>
            <a:pPr algn="ctr"/>
            <a:r>
              <a:rPr lang="en-US" sz="1000" b="1">
                <a:solidFill>
                  <a:schemeClr val="bg1">
                    <a:lumMod val="50000"/>
                    <a:lumOff val="50000"/>
                  </a:schemeClr>
                </a:solidFill>
                <a:latin typeface="+mj-lt"/>
              </a:rPr>
              <a:t>0.0.1</a:t>
            </a:r>
            <a:endParaRPr lang="en-US" sz="1000" b="1" dirty="0">
              <a:solidFill>
                <a:schemeClr val="bg1">
                  <a:lumMod val="50000"/>
                  <a:lumOff val="50000"/>
                </a:schemeClr>
              </a:solidFill>
              <a:latin typeface="+mj-lt"/>
            </a:endParaRPr>
          </a:p>
        </p:txBody>
      </p:sp>
      <p:sp>
        <p:nvSpPr>
          <p:cNvPr id="73" name="AutoShape 57"/>
          <p:cNvSpPr>
            <a:spLocks noChangeArrowheads="1"/>
          </p:cNvSpPr>
          <p:nvPr/>
        </p:nvSpPr>
        <p:spPr bwMode="auto">
          <a:xfrm>
            <a:off x="3469432" y="3919897"/>
            <a:ext cx="422899" cy="309287"/>
          </a:xfrm>
          <a:prstGeom prst="roundRect">
            <a:avLst>
              <a:gd name="adj" fmla="val 769"/>
            </a:avLst>
          </a:prstGeom>
          <a:solidFill>
            <a:srgbClr val="FFFFFF"/>
          </a:solidFill>
          <a:ln w="6350" cmpd="sng">
            <a:solidFill>
              <a:schemeClr val="bg1">
                <a:lumMod val="50000"/>
                <a:lumOff val="50000"/>
              </a:schemeClr>
            </a:solidFill>
            <a:round/>
            <a:headEnd/>
            <a:tailEnd/>
          </a:ln>
          <a:effectLst/>
        </p:spPr>
        <p:txBody>
          <a:bodyPr wrap="none" lIns="109741" tIns="54872" rIns="109741" bIns="54872" anchor="ctr"/>
          <a:lstStyle/>
          <a:p>
            <a:pPr algn="ctr"/>
            <a:r>
              <a:rPr lang="en-US" sz="1000" b="1" dirty="0">
                <a:solidFill>
                  <a:schemeClr val="bg1">
                    <a:lumMod val="50000"/>
                    <a:lumOff val="50000"/>
                  </a:schemeClr>
                </a:solidFill>
                <a:latin typeface="+mj-lt"/>
              </a:rPr>
              <a:t>0.10.0</a:t>
            </a:r>
          </a:p>
        </p:txBody>
      </p:sp>
      <p:cxnSp>
        <p:nvCxnSpPr>
          <p:cNvPr id="64" name="Straight Connector 149">
            <a:extLst>
              <a:ext uri="{FF2B5EF4-FFF2-40B4-BE49-F238E27FC236}">
                <a16:creationId xmlns:a16="http://schemas.microsoft.com/office/drawing/2014/main" id="{D2A7AD4E-559B-514E-A400-C55A025C835B}"/>
              </a:ext>
            </a:extLst>
          </p:cNvPr>
          <p:cNvCxnSpPr>
            <a:stCxn id="74" idx="1"/>
            <a:endCxn id="69" idx="3"/>
          </p:cNvCxnSpPr>
          <p:nvPr/>
        </p:nvCxnSpPr>
        <p:spPr>
          <a:xfrm flipH="1">
            <a:off x="1419623" y="1732278"/>
            <a:ext cx="5347486" cy="5297"/>
          </a:xfrm>
          <a:prstGeom prst="line">
            <a:avLst/>
          </a:prstGeom>
          <a:solidFill>
            <a:srgbClr val="FFFFFF"/>
          </a:solidFill>
          <a:ln w="57150" cmpd="sng">
            <a:solidFill>
              <a:srgbClr val="45697C"/>
            </a:solidFill>
            <a:round/>
            <a:headEnd/>
            <a:tailEnd/>
          </a:ln>
          <a:effectLst/>
        </p:spPr>
      </p:cxnSp>
      <p:sp>
        <p:nvSpPr>
          <p:cNvPr id="65" name="AutoShape 57">
            <a:extLst>
              <a:ext uri="{FF2B5EF4-FFF2-40B4-BE49-F238E27FC236}">
                <a16:creationId xmlns:a16="http://schemas.microsoft.com/office/drawing/2014/main" id="{590FFEA5-C88F-F240-B494-BF3C2007C9F7}"/>
              </a:ext>
            </a:extLst>
          </p:cNvPr>
          <p:cNvSpPr>
            <a:spLocks noChangeArrowheads="1"/>
          </p:cNvSpPr>
          <p:nvPr/>
        </p:nvSpPr>
        <p:spPr bwMode="auto">
          <a:xfrm>
            <a:off x="1671353" y="1577634"/>
            <a:ext cx="737788"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hr-HR" sz="1400" dirty="0"/>
              <a:t>1.7.0</a:t>
            </a:r>
            <a:endParaRPr lang="en-US" sz="1300" dirty="0">
              <a:solidFill>
                <a:schemeClr val="bg1"/>
              </a:solidFill>
              <a:latin typeface="+mj-lt"/>
            </a:endParaRPr>
          </a:p>
        </p:txBody>
      </p:sp>
      <p:sp>
        <p:nvSpPr>
          <p:cNvPr id="69" name="AutoShape 57">
            <a:extLst>
              <a:ext uri="{FF2B5EF4-FFF2-40B4-BE49-F238E27FC236}">
                <a16:creationId xmlns:a16="http://schemas.microsoft.com/office/drawing/2014/main" id="{2FB458A5-A23B-9643-B32C-F8B8BB489852}"/>
              </a:ext>
            </a:extLst>
          </p:cNvPr>
          <p:cNvSpPr>
            <a:spLocks noChangeArrowheads="1"/>
          </p:cNvSpPr>
          <p:nvPr/>
        </p:nvSpPr>
        <p:spPr bwMode="auto">
          <a:xfrm>
            <a:off x="543661" y="1474228"/>
            <a:ext cx="875962" cy="526694"/>
          </a:xfrm>
          <a:prstGeom prst="roundRect">
            <a:avLst>
              <a:gd name="adj" fmla="val 769"/>
            </a:avLst>
          </a:prstGeom>
          <a:solidFill>
            <a:srgbClr val="45697C"/>
          </a:solidFill>
          <a:ln w="3175" cmpd="sng">
            <a:noFill/>
            <a:round/>
            <a:headEnd/>
            <a:tailEnd/>
          </a:ln>
          <a:effectLst/>
        </p:spPr>
        <p:txBody>
          <a:bodyPr wrap="none" lIns="0" tIns="0" rIns="0" bIns="0" anchor="ctr"/>
          <a:lstStyle/>
          <a:p>
            <a:pPr algn="ctr">
              <a:lnSpc>
                <a:spcPct val="110000"/>
              </a:lnSpc>
            </a:pPr>
            <a:r>
              <a:rPr lang="en-US" sz="1300" b="1" dirty="0">
                <a:solidFill>
                  <a:schemeClr val="tx2"/>
                </a:solidFill>
                <a:latin typeface="+mj-lt"/>
              </a:rPr>
              <a:t>HDF 3.2</a:t>
            </a:r>
          </a:p>
          <a:p>
            <a:pPr algn="ctr">
              <a:lnSpc>
                <a:spcPct val="110000"/>
              </a:lnSpc>
            </a:pPr>
            <a:r>
              <a:rPr lang="en-US" sz="1300" b="1" dirty="0">
                <a:solidFill>
                  <a:schemeClr val="tx2"/>
                </a:solidFill>
                <a:latin typeface="+mj-lt"/>
              </a:rPr>
              <a:t>2H2018</a:t>
            </a:r>
          </a:p>
        </p:txBody>
      </p:sp>
      <p:sp>
        <p:nvSpPr>
          <p:cNvPr id="71" name="AutoShape 57">
            <a:extLst>
              <a:ext uri="{FF2B5EF4-FFF2-40B4-BE49-F238E27FC236}">
                <a16:creationId xmlns:a16="http://schemas.microsoft.com/office/drawing/2014/main" id="{DAE7763D-4111-B440-9427-EDD9CE0B8F79}"/>
              </a:ext>
            </a:extLst>
          </p:cNvPr>
          <p:cNvSpPr>
            <a:spLocks noChangeArrowheads="1"/>
          </p:cNvSpPr>
          <p:nvPr/>
        </p:nvSpPr>
        <p:spPr bwMode="auto">
          <a:xfrm>
            <a:off x="4519743"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latin typeface="+mj-lt"/>
              </a:rPr>
              <a:t>0.2.0</a:t>
            </a:r>
          </a:p>
        </p:txBody>
      </p:sp>
      <p:sp>
        <p:nvSpPr>
          <p:cNvPr id="74" name="AutoShape 57">
            <a:extLst>
              <a:ext uri="{FF2B5EF4-FFF2-40B4-BE49-F238E27FC236}">
                <a16:creationId xmlns:a16="http://schemas.microsoft.com/office/drawing/2014/main" id="{E1E77148-397A-C649-B06E-7E2D8CAEB948}"/>
              </a:ext>
            </a:extLst>
          </p:cNvPr>
          <p:cNvSpPr>
            <a:spLocks noChangeArrowheads="1"/>
          </p:cNvSpPr>
          <p:nvPr/>
        </p:nvSpPr>
        <p:spPr bwMode="auto">
          <a:xfrm>
            <a:off x="6767109"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solidFill>
                  <a:srgbClr val="1E1E1E"/>
                </a:solidFill>
                <a:latin typeface="+mj-lt"/>
              </a:rPr>
              <a:t>1.1.0</a:t>
            </a:r>
          </a:p>
        </p:txBody>
      </p:sp>
      <p:sp>
        <p:nvSpPr>
          <p:cNvPr id="75" name="AutoShape 57">
            <a:extLst>
              <a:ext uri="{FF2B5EF4-FFF2-40B4-BE49-F238E27FC236}">
                <a16:creationId xmlns:a16="http://schemas.microsoft.com/office/drawing/2014/main" id="{F448BD18-B66D-914F-8799-0A95F920FDD4}"/>
              </a:ext>
            </a:extLst>
          </p:cNvPr>
          <p:cNvSpPr>
            <a:spLocks noChangeArrowheads="1"/>
          </p:cNvSpPr>
          <p:nvPr/>
        </p:nvSpPr>
        <p:spPr bwMode="auto">
          <a:xfrm>
            <a:off x="5012880"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latin typeface="+mj-lt"/>
              </a:rPr>
              <a:t>2.7.0</a:t>
            </a:r>
          </a:p>
        </p:txBody>
      </p:sp>
      <p:sp>
        <p:nvSpPr>
          <p:cNvPr id="76" name="AutoShape 57">
            <a:extLst>
              <a:ext uri="{FF2B5EF4-FFF2-40B4-BE49-F238E27FC236}">
                <a16:creationId xmlns:a16="http://schemas.microsoft.com/office/drawing/2014/main" id="{0604DB76-0670-DF4B-B123-AFB9BB06E4DB}"/>
              </a:ext>
            </a:extLst>
          </p:cNvPr>
          <p:cNvSpPr>
            <a:spLocks noChangeArrowheads="1"/>
          </p:cNvSpPr>
          <p:nvPr/>
        </p:nvSpPr>
        <p:spPr bwMode="auto">
          <a:xfrm>
            <a:off x="3990870" y="1577634"/>
            <a:ext cx="468666"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solidFill>
                  <a:srgbClr val="1E1E1E"/>
                </a:solidFill>
                <a:latin typeface="+mj-lt"/>
              </a:rPr>
              <a:t>1.1.1</a:t>
            </a:r>
          </a:p>
        </p:txBody>
      </p:sp>
      <p:sp>
        <p:nvSpPr>
          <p:cNvPr id="77" name="AutoShape 57">
            <a:extLst>
              <a:ext uri="{FF2B5EF4-FFF2-40B4-BE49-F238E27FC236}">
                <a16:creationId xmlns:a16="http://schemas.microsoft.com/office/drawing/2014/main" id="{2C231901-6A6E-614A-A521-58890B177285}"/>
              </a:ext>
            </a:extLst>
          </p:cNvPr>
          <p:cNvSpPr>
            <a:spLocks noChangeArrowheads="1"/>
          </p:cNvSpPr>
          <p:nvPr/>
        </p:nvSpPr>
        <p:spPr bwMode="auto">
          <a:xfrm>
            <a:off x="5529498"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latin typeface="+mj-lt"/>
              </a:rPr>
              <a:t>3.4.6</a:t>
            </a:r>
          </a:p>
        </p:txBody>
      </p:sp>
      <p:sp>
        <p:nvSpPr>
          <p:cNvPr id="78" name="AutoShape 57">
            <a:extLst>
              <a:ext uri="{FF2B5EF4-FFF2-40B4-BE49-F238E27FC236}">
                <a16:creationId xmlns:a16="http://schemas.microsoft.com/office/drawing/2014/main" id="{DCAAAE6D-CED3-314B-8573-6A069ECF34D8}"/>
              </a:ext>
            </a:extLst>
          </p:cNvPr>
          <p:cNvSpPr>
            <a:spLocks noChangeArrowheads="1"/>
          </p:cNvSpPr>
          <p:nvPr/>
        </p:nvSpPr>
        <p:spPr bwMode="auto">
          <a:xfrm>
            <a:off x="3476627"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solidFill>
                  <a:schemeClr val="bg1"/>
                </a:solidFill>
                <a:latin typeface="+mj-lt"/>
              </a:rPr>
              <a:t>1.2.1</a:t>
            </a:r>
          </a:p>
        </p:txBody>
      </p:sp>
      <p:sp>
        <p:nvSpPr>
          <p:cNvPr id="79" name="AutoShape 57">
            <a:extLst>
              <a:ext uri="{FF2B5EF4-FFF2-40B4-BE49-F238E27FC236}">
                <a16:creationId xmlns:a16="http://schemas.microsoft.com/office/drawing/2014/main" id="{93C4BA4C-77A3-9C42-AA38-4632DF229571}"/>
              </a:ext>
            </a:extLst>
          </p:cNvPr>
          <p:cNvSpPr>
            <a:spLocks noChangeArrowheads="1"/>
          </p:cNvSpPr>
          <p:nvPr/>
        </p:nvSpPr>
        <p:spPr bwMode="auto">
          <a:xfrm>
            <a:off x="2979496" y="1577634"/>
            <a:ext cx="425447"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en-US" sz="1000" b="1" dirty="0">
                <a:solidFill>
                  <a:schemeClr val="bg1"/>
                </a:solidFill>
                <a:latin typeface="+mj-lt"/>
              </a:rPr>
              <a:t>0.6.0</a:t>
            </a:r>
          </a:p>
        </p:txBody>
      </p:sp>
      <p:sp>
        <p:nvSpPr>
          <p:cNvPr id="80" name="AutoShape 57">
            <a:extLst>
              <a:ext uri="{FF2B5EF4-FFF2-40B4-BE49-F238E27FC236}">
                <a16:creationId xmlns:a16="http://schemas.microsoft.com/office/drawing/2014/main" id="{6F03E35B-EC4F-D646-A498-F7C8ADF12648}"/>
              </a:ext>
            </a:extLst>
          </p:cNvPr>
          <p:cNvSpPr>
            <a:spLocks noChangeArrowheads="1"/>
          </p:cNvSpPr>
          <p:nvPr/>
        </p:nvSpPr>
        <p:spPr bwMode="auto">
          <a:xfrm>
            <a:off x="6032245" y="1577634"/>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hr-HR" sz="1000" b="1" dirty="0"/>
              <a:t>0.5.3</a:t>
            </a:r>
            <a:endParaRPr lang="en-US" sz="1000" b="1" dirty="0">
              <a:solidFill>
                <a:srgbClr val="1E1E1E"/>
              </a:solidFill>
              <a:latin typeface="+mj-lt"/>
            </a:endParaRPr>
          </a:p>
        </p:txBody>
      </p:sp>
      <p:sp>
        <p:nvSpPr>
          <p:cNvPr id="81" name="AutoShape 57">
            <a:extLst>
              <a:ext uri="{FF2B5EF4-FFF2-40B4-BE49-F238E27FC236}">
                <a16:creationId xmlns:a16="http://schemas.microsoft.com/office/drawing/2014/main" id="{C0001E69-F1B5-E544-AAAC-8CBEA72FA8F4}"/>
              </a:ext>
            </a:extLst>
          </p:cNvPr>
          <p:cNvSpPr>
            <a:spLocks noChangeArrowheads="1"/>
          </p:cNvSpPr>
          <p:nvPr/>
        </p:nvSpPr>
        <p:spPr bwMode="auto">
          <a:xfrm>
            <a:off x="2477155" y="1577230"/>
            <a:ext cx="422899" cy="309287"/>
          </a:xfrm>
          <a:prstGeom prst="roundRect">
            <a:avLst>
              <a:gd name="adj" fmla="val 769"/>
            </a:avLst>
          </a:prstGeom>
          <a:solidFill>
            <a:srgbClr val="FFFFFF"/>
          </a:solidFill>
          <a:ln w="15875" cmpd="sng">
            <a:solidFill>
              <a:srgbClr val="45697C"/>
            </a:solidFill>
            <a:round/>
            <a:headEnd/>
            <a:tailEnd/>
          </a:ln>
          <a:effectLst/>
        </p:spPr>
        <p:txBody>
          <a:bodyPr wrap="none" lIns="109741" tIns="54872" rIns="109741" bIns="54872" anchor="ctr"/>
          <a:lstStyle/>
          <a:p>
            <a:pPr algn="ctr"/>
            <a:r>
              <a:rPr lang="hr-HR" sz="1000" b="1" dirty="0"/>
              <a:t>0.5.0</a:t>
            </a:r>
            <a:endParaRPr lang="en-US" sz="1000" b="1" dirty="0">
              <a:solidFill>
                <a:srgbClr val="1E1E1E"/>
              </a:solidFill>
              <a:latin typeface="+mj-lt"/>
            </a:endParaRPr>
          </a:p>
        </p:txBody>
      </p:sp>
    </p:spTree>
    <p:extLst>
      <p:ext uri="{BB962C8B-B14F-4D97-AF65-F5344CB8AC3E}">
        <p14:creationId xmlns:p14="http://schemas.microsoft.com/office/powerpoint/2010/main" val="5293540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ctrTitle"/>
          </p:nvPr>
        </p:nvSpPr>
        <p:spPr>
          <a:xfrm>
            <a:off x="841496" y="645573"/>
            <a:ext cx="13167300" cy="484800"/>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3600" b="1" i="0" u="none" strike="noStrike" cap="none">
                <a:solidFill>
                  <a:schemeClr val="dk1"/>
                </a:solidFill>
                <a:latin typeface="Calibri"/>
                <a:ea typeface="Calibri"/>
                <a:cs typeface="Calibri"/>
                <a:sym typeface="Calibri"/>
              </a:rPr>
              <a:t>Enterprise Services</a:t>
            </a:r>
            <a:br>
              <a:rPr lang="en-US" sz="3600" b="1"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Centralized security, governance and operations for HDP and HDF</a:t>
            </a:r>
            <a:endParaRPr sz="3600" b="0" i="0" u="none" strike="noStrike" cap="none">
              <a:solidFill>
                <a:schemeClr val="dk1"/>
              </a:solidFill>
              <a:latin typeface="Calibri"/>
              <a:ea typeface="Calibri"/>
              <a:cs typeface="Calibri"/>
              <a:sym typeface="Calibri"/>
            </a:endParaRPr>
          </a:p>
        </p:txBody>
      </p:sp>
      <p:pic>
        <p:nvPicPr>
          <p:cNvPr id="643" name="Shape 643"/>
          <p:cNvPicPr preferRelativeResize="0"/>
          <p:nvPr/>
        </p:nvPicPr>
        <p:blipFill rotWithShape="1">
          <a:blip r:embed="rId3">
            <a:alphaModFix/>
          </a:blip>
          <a:srcRect/>
          <a:stretch/>
        </p:blipFill>
        <p:spPr>
          <a:xfrm>
            <a:off x="10006270" y="2851579"/>
            <a:ext cx="2006199" cy="1270137"/>
          </a:xfrm>
          <a:prstGeom prst="rect">
            <a:avLst/>
          </a:prstGeom>
          <a:noFill/>
          <a:ln w="28575" cap="flat" cmpd="sng">
            <a:solidFill>
              <a:srgbClr val="1E1E1E"/>
            </a:solidFill>
            <a:prstDash val="solid"/>
            <a:round/>
            <a:headEnd type="none" w="med" len="med"/>
            <a:tailEnd type="none" w="med" len="med"/>
          </a:ln>
        </p:spPr>
      </p:pic>
      <p:sp>
        <p:nvSpPr>
          <p:cNvPr id="644" name="Shape 644"/>
          <p:cNvSpPr txBox="1"/>
          <p:nvPr/>
        </p:nvSpPr>
        <p:spPr>
          <a:xfrm>
            <a:off x="740999" y="1939400"/>
            <a:ext cx="4216500" cy="856500"/>
          </a:xfrm>
          <a:prstGeom prst="rect">
            <a:avLst/>
          </a:prstGeom>
          <a:noFill/>
          <a:ln>
            <a:noFill/>
          </a:ln>
        </p:spPr>
        <p:txBody>
          <a:bodyPr spcFirstLastPara="1" wrap="square" lIns="91400" tIns="45700" rIns="91400" bIns="45700" anchor="t" anchorCtr="0">
            <a:noAutofit/>
          </a:bodyPr>
          <a:lstStyle/>
          <a:p>
            <a:pPr marL="0" marR="0" lvl="0" indent="0" algn="ctr" defTabSz="1097280" rtl="0" eaLnBrk="1" fontAlgn="auto" latinLnBrk="0" hangingPunct="1">
              <a:lnSpc>
                <a:spcPct val="90000"/>
              </a:lnSpc>
              <a:spcBef>
                <a:spcPts val="0"/>
              </a:spcBef>
              <a:spcAft>
                <a:spcPts val="0"/>
              </a:spcAft>
              <a:buClr>
                <a:srgbClr val="3FAE2A"/>
              </a:buClr>
              <a:buSzPts val="1500"/>
              <a:buFont typeface="Noto Sans Symbols"/>
              <a:buNone/>
              <a:tabLst/>
              <a:defRPr/>
            </a:pPr>
            <a:r>
              <a:rPr kumimoji="0" lang="en-US" sz="2000" b="1" i="0" u="none" strike="noStrike" kern="1200" cap="none" spc="0" normalizeH="0" baseline="0" noProof="0">
                <a:ln>
                  <a:noFill/>
                </a:ln>
                <a:solidFill>
                  <a:prstClr val="black"/>
                </a:solidFill>
                <a:effectLst/>
                <a:uLnTx/>
                <a:uFillTx/>
                <a:latin typeface="Calibri"/>
                <a:ea typeface="Calibri"/>
                <a:cs typeface="Calibri"/>
                <a:sym typeface="Calibri"/>
              </a:rPr>
              <a:t>Apache Ambari</a:t>
            </a:r>
            <a:endParaRPr kumimoji="0" sz="20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1097280" rtl="0" eaLnBrk="1" fontAlgn="auto" latinLnBrk="0" hangingPunct="1">
              <a:lnSpc>
                <a:spcPct val="90000"/>
              </a:lnSpc>
              <a:spcBef>
                <a:spcPts val="1200"/>
              </a:spcBef>
              <a:spcAft>
                <a:spcPts val="0"/>
              </a:spcAft>
              <a:buClr>
                <a:srgbClr val="3FAE2A"/>
              </a:buClr>
              <a:buSzPts val="1500"/>
              <a:buFont typeface="Noto Sans Symbols"/>
              <a:buNone/>
              <a:tabLst/>
              <a:defRPr/>
            </a:pPr>
            <a:r>
              <a:rPr kumimoji="0" lang="en-US" sz="2000" b="0" i="1" u="none" strike="noStrike" kern="1200" cap="none" spc="0" normalizeH="0" baseline="0" noProof="0">
                <a:ln>
                  <a:noFill/>
                </a:ln>
                <a:solidFill>
                  <a:prstClr val="black"/>
                </a:solidFill>
                <a:effectLst/>
                <a:uLnTx/>
                <a:uFillTx/>
                <a:latin typeface="Calibri"/>
                <a:ea typeface="Calibri"/>
                <a:cs typeface="Calibri"/>
                <a:sym typeface="Calibri"/>
              </a:rPr>
              <a:t>“Manage, Maintain &amp; Monitor”</a:t>
            </a:r>
            <a:endParaRPr kumimoji="0" sz="2200" b="0" i="0" u="none" strike="noStrike" kern="1200" cap="none" spc="0" normalizeH="0" baseline="0" noProof="0">
              <a:ln>
                <a:noFill/>
              </a:ln>
              <a:solidFill>
                <a:prstClr val="black"/>
              </a:solidFill>
              <a:effectLst/>
              <a:uLnTx/>
              <a:uFillTx/>
              <a:latin typeface="Calibri"/>
              <a:ea typeface="+mn-ea"/>
              <a:cs typeface="+mn-cs"/>
            </a:endParaRPr>
          </a:p>
        </p:txBody>
      </p:sp>
      <p:sp>
        <p:nvSpPr>
          <p:cNvPr id="645" name="Shape 645"/>
          <p:cNvSpPr txBox="1"/>
          <p:nvPr/>
        </p:nvSpPr>
        <p:spPr>
          <a:xfrm>
            <a:off x="5225584" y="1939400"/>
            <a:ext cx="4216500" cy="856500"/>
          </a:xfrm>
          <a:prstGeom prst="rect">
            <a:avLst/>
          </a:prstGeom>
          <a:noFill/>
          <a:ln>
            <a:noFill/>
          </a:ln>
        </p:spPr>
        <p:txBody>
          <a:bodyPr spcFirstLastPara="1" wrap="square" lIns="91400" tIns="45700" rIns="91400" bIns="45700" anchor="t" anchorCtr="0">
            <a:noAutofit/>
          </a:bodyPr>
          <a:lstStyle/>
          <a:p>
            <a:pPr marL="0" marR="0" lvl="0" indent="0" algn="ctr" defTabSz="1097280" rtl="0" eaLnBrk="1" fontAlgn="auto" latinLnBrk="0" hangingPunct="1">
              <a:lnSpc>
                <a:spcPct val="90000"/>
              </a:lnSpc>
              <a:spcBef>
                <a:spcPts val="0"/>
              </a:spcBef>
              <a:spcAft>
                <a:spcPts val="0"/>
              </a:spcAft>
              <a:buClr>
                <a:srgbClr val="3FAE2A"/>
              </a:buClr>
              <a:buSzPts val="1500"/>
              <a:buFont typeface="Noto Sans Symbols"/>
              <a:buNone/>
              <a:tabLst/>
              <a:defRPr/>
            </a:pPr>
            <a:r>
              <a:rPr kumimoji="0" lang="en-US" sz="2000" b="1" i="0" u="none" strike="noStrike" kern="1200" cap="none" spc="0" normalizeH="0" baseline="0" noProof="0">
                <a:ln>
                  <a:noFill/>
                </a:ln>
                <a:solidFill>
                  <a:prstClr val="black"/>
                </a:solidFill>
                <a:effectLst/>
                <a:uLnTx/>
                <a:uFillTx/>
                <a:latin typeface="Calibri"/>
                <a:ea typeface="Calibri"/>
                <a:cs typeface="Calibri"/>
                <a:sym typeface="Calibri"/>
              </a:rPr>
              <a:t>Apache Ranger/ Atlas</a:t>
            </a:r>
            <a:endParaRPr kumimoji="0" sz="20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1097280" rtl="0" eaLnBrk="1" fontAlgn="auto" latinLnBrk="0" hangingPunct="1">
              <a:lnSpc>
                <a:spcPct val="90000"/>
              </a:lnSpc>
              <a:spcBef>
                <a:spcPts val="1200"/>
              </a:spcBef>
              <a:spcAft>
                <a:spcPts val="0"/>
              </a:spcAft>
              <a:buClr>
                <a:srgbClr val="3FAE2A"/>
              </a:buClr>
              <a:buSzPts val="1500"/>
              <a:buFont typeface="Noto Sans Symbols"/>
              <a:buNone/>
              <a:tabLst/>
              <a:defRPr/>
            </a:pPr>
            <a:r>
              <a:rPr kumimoji="0" lang="en-US" sz="2000" b="0" i="1" u="none" strike="noStrike" kern="1200" cap="none" spc="0" normalizeH="0" baseline="0" noProof="0">
                <a:ln>
                  <a:noFill/>
                </a:ln>
                <a:solidFill>
                  <a:prstClr val="black"/>
                </a:solidFill>
                <a:effectLst/>
                <a:uLnTx/>
                <a:uFillTx/>
                <a:latin typeface="Calibri"/>
                <a:ea typeface="Calibri"/>
                <a:cs typeface="Calibri"/>
                <a:sym typeface="Calibri"/>
              </a:rPr>
              <a:t>“Secure &amp; Govern”</a:t>
            </a:r>
            <a:endParaRPr kumimoji="0" sz="2000" b="0" i="1"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646" name="Shape 646"/>
          <p:cNvSpPr txBox="1"/>
          <p:nvPr/>
        </p:nvSpPr>
        <p:spPr>
          <a:xfrm>
            <a:off x="9691743" y="1939400"/>
            <a:ext cx="4216500" cy="856500"/>
          </a:xfrm>
          <a:prstGeom prst="rect">
            <a:avLst/>
          </a:prstGeom>
          <a:noFill/>
          <a:ln>
            <a:noFill/>
          </a:ln>
        </p:spPr>
        <p:txBody>
          <a:bodyPr spcFirstLastPara="1" wrap="square" lIns="91400" tIns="45700" rIns="91400" bIns="45700" anchor="t" anchorCtr="0">
            <a:noAutofit/>
          </a:bodyPr>
          <a:lstStyle/>
          <a:p>
            <a:pPr marL="0" marR="0" lvl="0" indent="0" algn="ctr" defTabSz="1097280" rtl="0" eaLnBrk="1" fontAlgn="auto" latinLnBrk="0" hangingPunct="1">
              <a:lnSpc>
                <a:spcPct val="90000"/>
              </a:lnSpc>
              <a:spcBef>
                <a:spcPts val="0"/>
              </a:spcBef>
              <a:spcAft>
                <a:spcPts val="0"/>
              </a:spcAft>
              <a:buClr>
                <a:srgbClr val="3FAE2A"/>
              </a:buClr>
              <a:buSzPts val="1500"/>
              <a:buFont typeface="Noto Sans Symbols"/>
              <a:buNone/>
              <a:tabLst/>
              <a:defRPr/>
            </a:pPr>
            <a:r>
              <a:rPr kumimoji="0" lang="en-US" sz="2000" b="1" i="0" u="none" strike="noStrike" kern="1200" cap="none" spc="0" normalizeH="0" baseline="0" noProof="0">
                <a:ln>
                  <a:noFill/>
                </a:ln>
                <a:solidFill>
                  <a:prstClr val="black"/>
                </a:solidFill>
                <a:effectLst/>
                <a:uLnTx/>
                <a:uFillTx/>
                <a:latin typeface="Calibri"/>
                <a:ea typeface="Calibri"/>
                <a:cs typeface="Calibri"/>
                <a:sym typeface="Calibri"/>
              </a:rPr>
              <a:t>Schema &amp; Flow Registry</a:t>
            </a:r>
            <a:endParaRPr kumimoji="0" sz="2000" b="1"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ctr" defTabSz="1097280" rtl="0" eaLnBrk="1" fontAlgn="auto" latinLnBrk="0" hangingPunct="1">
              <a:lnSpc>
                <a:spcPct val="90000"/>
              </a:lnSpc>
              <a:spcBef>
                <a:spcPts val="1200"/>
              </a:spcBef>
              <a:spcAft>
                <a:spcPts val="0"/>
              </a:spcAft>
              <a:buClr>
                <a:srgbClr val="3FAE2A"/>
              </a:buClr>
              <a:buSzPts val="1500"/>
              <a:buFont typeface="Noto Sans Symbols"/>
              <a:buNone/>
              <a:tabLst/>
              <a:defRPr/>
            </a:pPr>
            <a:r>
              <a:rPr kumimoji="0" lang="en-US" sz="2000" b="0" i="1" u="none" strike="noStrike" kern="1200" cap="none" spc="0" normalizeH="0" baseline="0" noProof="0">
                <a:ln>
                  <a:noFill/>
                </a:ln>
                <a:solidFill>
                  <a:prstClr val="black"/>
                </a:solidFill>
                <a:effectLst/>
                <a:uLnTx/>
                <a:uFillTx/>
                <a:latin typeface="Calibri"/>
                <a:ea typeface="Calibri"/>
                <a:cs typeface="Calibri"/>
                <a:sym typeface="Calibri"/>
              </a:rPr>
              <a:t>“Govern Schema”</a:t>
            </a:r>
            <a:endParaRPr kumimoji="0" sz="2200" b="0" i="0" u="none" strike="noStrike" kern="1200" cap="none" spc="0" normalizeH="0" baseline="0" noProof="0">
              <a:ln>
                <a:noFill/>
              </a:ln>
              <a:solidFill>
                <a:prstClr val="black"/>
              </a:solidFill>
              <a:effectLst/>
              <a:uLnTx/>
              <a:uFillTx/>
              <a:latin typeface="Calibri"/>
              <a:ea typeface="+mn-ea"/>
              <a:cs typeface="+mn-cs"/>
            </a:endParaRPr>
          </a:p>
        </p:txBody>
      </p:sp>
      <p:sp>
        <p:nvSpPr>
          <p:cNvPr id="647" name="Shape 647"/>
          <p:cNvSpPr txBox="1"/>
          <p:nvPr/>
        </p:nvSpPr>
        <p:spPr>
          <a:xfrm>
            <a:off x="10160133" y="4774752"/>
            <a:ext cx="3422400" cy="1826100"/>
          </a:xfrm>
          <a:prstGeom prst="rect">
            <a:avLst/>
          </a:prstGeom>
          <a:noFill/>
          <a:ln>
            <a:noFill/>
          </a:ln>
        </p:spPr>
        <p:txBody>
          <a:bodyPr spcFirstLastPara="1" wrap="square" lIns="91400" tIns="45700" rIns="91400" bIns="45700" anchor="t" anchorCtr="0">
            <a:noAutofit/>
          </a:bodyPr>
          <a:lstStyle/>
          <a:p>
            <a:pPr marL="285750" marR="0" lvl="0" indent="-285750" algn="l" defTabSz="1097280" rtl="0" eaLnBrk="1" fontAlgn="auto" latinLnBrk="0" hangingPunct="1">
              <a:lnSpc>
                <a:spcPct val="100000"/>
              </a:lnSpc>
              <a:spcBef>
                <a:spcPts val="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Provide Reusable Schemas/flows</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Version Management</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Format &amp; Ensure Data Quality</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lang="en-US" sz="1600" dirty="0">
                <a:solidFill>
                  <a:prstClr val="black"/>
                </a:solidFill>
                <a:latin typeface="Calibri"/>
                <a:ea typeface="Calibri"/>
                <a:cs typeface="Calibri"/>
                <a:sym typeface="Calibri"/>
              </a:rPr>
              <a:t>F</a:t>
            </a: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DLC </a:t>
            </a:r>
            <a:b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br>
            <a:endParaRPr kumimoji="0" sz="16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648" name="Shape 648"/>
          <p:cNvSpPr txBox="1"/>
          <p:nvPr/>
        </p:nvSpPr>
        <p:spPr>
          <a:xfrm>
            <a:off x="5472825" y="4955700"/>
            <a:ext cx="3909300" cy="1826100"/>
          </a:xfrm>
          <a:prstGeom prst="rect">
            <a:avLst/>
          </a:prstGeom>
          <a:noFill/>
          <a:ln>
            <a:noFill/>
          </a:ln>
        </p:spPr>
        <p:txBody>
          <a:bodyPr spcFirstLastPara="1" wrap="square" lIns="91400" tIns="45700" rIns="91400" bIns="45700" anchor="t" anchorCtr="0">
            <a:noAutofit/>
          </a:bodyPr>
          <a:lstStyle/>
          <a:p>
            <a:pPr marL="285750" marR="0" lvl="0" indent="-285750" algn="l" defTabSz="1097280" rtl="0" eaLnBrk="1" fontAlgn="auto" latinLnBrk="0" hangingPunct="1">
              <a:lnSpc>
                <a:spcPct val="100000"/>
              </a:lnSpc>
              <a:spcBef>
                <a:spcPts val="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Centralized authorization</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RBAC &amp; ABAC fine grain authorization</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Key management</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Audit / Lineage</a:t>
            </a:r>
            <a:endParaRPr kumimoji="0" sz="1600" b="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411480" marR="0" lvl="0" indent="-335280" algn="l" defTabSz="1097280" rtl="0" eaLnBrk="1" fontAlgn="auto" latinLnBrk="0" hangingPunct="1">
              <a:lnSpc>
                <a:spcPct val="100000"/>
              </a:lnSpc>
              <a:spcBef>
                <a:spcPts val="1200"/>
              </a:spcBef>
              <a:spcAft>
                <a:spcPts val="0"/>
              </a:spcAft>
              <a:buClr>
                <a:srgbClr val="3FAE2A"/>
              </a:buClr>
              <a:buSzPts val="1200"/>
              <a:buFont typeface="Noto Sans Symbols"/>
              <a:buNone/>
              <a:tabLst/>
              <a:defRPr/>
            </a:pPr>
            <a:endParaRPr kumimoji="0" sz="16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649" name="Shape 649"/>
          <p:cNvSpPr txBox="1"/>
          <p:nvPr/>
        </p:nvSpPr>
        <p:spPr>
          <a:xfrm>
            <a:off x="1192815" y="4955700"/>
            <a:ext cx="3422400" cy="1826100"/>
          </a:xfrm>
          <a:prstGeom prst="rect">
            <a:avLst/>
          </a:prstGeom>
          <a:noFill/>
          <a:ln>
            <a:noFill/>
          </a:ln>
        </p:spPr>
        <p:txBody>
          <a:bodyPr spcFirstLastPara="1" wrap="square" lIns="91400" tIns="45700" rIns="91400" bIns="45700" anchor="t" anchorCtr="0">
            <a:noAutofit/>
          </a:bodyPr>
          <a:lstStyle/>
          <a:p>
            <a:pPr marL="285750" marR="0" lvl="0" indent="-285750" algn="l" defTabSz="1097280" rtl="0" eaLnBrk="1" fontAlgn="auto" latinLnBrk="0" hangingPunct="1">
              <a:lnSpc>
                <a:spcPct val="100000"/>
              </a:lnSpc>
              <a:spcBef>
                <a:spcPts val="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Installation, patch and upgrade</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Configuration Management</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1097280" rtl="0" eaLnBrk="1" fontAlgn="auto" latinLnBrk="0" hangingPunct="1">
              <a:lnSpc>
                <a:spcPct val="100000"/>
              </a:lnSpc>
              <a:spcBef>
                <a:spcPts val="1200"/>
              </a:spcBef>
              <a:spcAft>
                <a:spcPts val="0"/>
              </a:spcAft>
              <a:buClr>
                <a:srgbClr val="3FAE2A"/>
              </a:buClr>
              <a:buSzPts val="12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t>Alert &amp; Monitor</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097280" rtl="0" eaLnBrk="1" fontAlgn="auto" latinLnBrk="0" hangingPunct="1">
              <a:lnSpc>
                <a:spcPct val="100000"/>
              </a:lnSpc>
              <a:spcBef>
                <a:spcPts val="1200"/>
              </a:spcBef>
              <a:spcAft>
                <a:spcPts val="0"/>
              </a:spcAft>
              <a:buClr>
                <a:srgbClr val="3FAE2A"/>
              </a:buClr>
              <a:buSzPts val="1200"/>
              <a:buFont typeface="Noto Sans Symbols"/>
              <a:buNone/>
              <a:tabLst/>
              <a:defRPr/>
            </a:pPr>
            <a:br>
              <a:rPr kumimoji="0" lang="en-US" sz="1600" b="0" i="0" u="none" strike="noStrike" kern="1200" cap="none" spc="0" normalizeH="0" baseline="0" noProof="0" dirty="0">
                <a:ln>
                  <a:noFill/>
                </a:ln>
                <a:solidFill>
                  <a:prstClr val="black"/>
                </a:solidFill>
                <a:effectLst/>
                <a:uLnTx/>
                <a:uFillTx/>
                <a:latin typeface="Calibri"/>
                <a:ea typeface="Calibri"/>
                <a:cs typeface="Calibri"/>
                <a:sym typeface="Calibri"/>
              </a:rPr>
            </a:br>
            <a:endParaRPr kumimoji="0" sz="16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pic>
        <p:nvPicPr>
          <p:cNvPr id="650" name="Shape 650" descr="HDF 20 Hortonworks Ambari Apache NiFi Kafka Storm.png"/>
          <p:cNvPicPr preferRelativeResize="0"/>
          <p:nvPr/>
        </p:nvPicPr>
        <p:blipFill rotWithShape="1">
          <a:blip r:embed="rId4">
            <a:alphaModFix/>
          </a:blip>
          <a:srcRect/>
          <a:stretch/>
        </p:blipFill>
        <p:spPr>
          <a:xfrm>
            <a:off x="1657653" y="2992681"/>
            <a:ext cx="2582641" cy="1735583"/>
          </a:xfrm>
          <a:prstGeom prst="rect">
            <a:avLst/>
          </a:prstGeom>
          <a:noFill/>
          <a:ln w="28575" cap="flat" cmpd="sng">
            <a:solidFill>
              <a:srgbClr val="1E1E1E"/>
            </a:solidFill>
            <a:prstDash val="solid"/>
            <a:round/>
            <a:headEnd type="none" w="med" len="med"/>
            <a:tailEnd type="none" w="med" len="med"/>
          </a:ln>
          <a:effectLst>
            <a:outerShdw blurRad="127000" algn="ctr" rotWithShape="0">
              <a:srgbClr val="000000">
                <a:alpha val="49800"/>
              </a:srgbClr>
            </a:outerShdw>
          </a:effectLst>
        </p:spPr>
      </p:pic>
      <p:pic>
        <p:nvPicPr>
          <p:cNvPr id="651" name="Shape 651"/>
          <p:cNvPicPr preferRelativeResize="0"/>
          <p:nvPr/>
        </p:nvPicPr>
        <p:blipFill rotWithShape="1">
          <a:blip r:embed="rId5">
            <a:alphaModFix/>
          </a:blip>
          <a:srcRect/>
          <a:stretch/>
        </p:blipFill>
        <p:spPr>
          <a:xfrm>
            <a:off x="5472825" y="2728763"/>
            <a:ext cx="1980615" cy="1525776"/>
          </a:xfrm>
          <a:prstGeom prst="rect">
            <a:avLst/>
          </a:prstGeom>
          <a:noFill/>
          <a:ln w="28575" cap="flat" cmpd="sng">
            <a:solidFill>
              <a:srgbClr val="1E1E1E"/>
            </a:solidFill>
            <a:prstDash val="solid"/>
            <a:round/>
            <a:headEnd type="none" w="med" len="med"/>
            <a:tailEnd type="none" w="med" len="med"/>
          </a:ln>
        </p:spPr>
      </p:pic>
      <p:sp>
        <p:nvSpPr>
          <p:cNvPr id="652" name="Shape 652"/>
          <p:cNvSpPr/>
          <p:nvPr/>
        </p:nvSpPr>
        <p:spPr>
          <a:xfrm>
            <a:off x="811821" y="1880276"/>
            <a:ext cx="4054200" cy="4720500"/>
          </a:xfrm>
          <a:prstGeom prst="rect">
            <a:avLst/>
          </a:prstGeom>
          <a:noFill/>
          <a:ln w="12700" cap="flat" cmpd="sng">
            <a:solidFill>
              <a:schemeClr val="accent1"/>
            </a:solidFill>
            <a:prstDash val="solid"/>
            <a:round/>
            <a:headEnd type="none" w="med" len="med"/>
            <a:tailEnd type="none" w="med" len="med"/>
          </a:ln>
        </p:spPr>
        <p:txBody>
          <a:bodyPr spcFirstLastPara="1" wrap="square" lIns="182800" tIns="182800" rIns="182800" bIns="18280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endParaRPr kumimoji="0" sz="2800" b="0" i="0" u="none" strike="noStrike" kern="1200" cap="none" spc="0" normalizeH="0" baseline="0" noProof="0">
              <a:ln>
                <a:noFill/>
              </a:ln>
              <a:solidFill>
                <a:srgbClr val="3B8640"/>
              </a:solidFill>
              <a:effectLst/>
              <a:uLnTx/>
              <a:uFillTx/>
              <a:latin typeface="Calibri"/>
              <a:ea typeface="Calibri"/>
              <a:cs typeface="Calibri"/>
              <a:sym typeface="Calibri"/>
            </a:endParaRPr>
          </a:p>
        </p:txBody>
      </p:sp>
      <p:sp>
        <p:nvSpPr>
          <p:cNvPr id="653" name="Shape 653"/>
          <p:cNvSpPr/>
          <p:nvPr/>
        </p:nvSpPr>
        <p:spPr>
          <a:xfrm>
            <a:off x="5327798" y="1894278"/>
            <a:ext cx="4054200" cy="4720500"/>
          </a:xfrm>
          <a:prstGeom prst="rect">
            <a:avLst/>
          </a:prstGeom>
          <a:noFill/>
          <a:ln w="12700" cap="flat" cmpd="sng">
            <a:solidFill>
              <a:schemeClr val="accent1"/>
            </a:solidFill>
            <a:prstDash val="solid"/>
            <a:round/>
            <a:headEnd type="none" w="med" len="med"/>
            <a:tailEnd type="none" w="med" len="med"/>
          </a:ln>
        </p:spPr>
        <p:txBody>
          <a:bodyPr spcFirstLastPara="1" wrap="square" lIns="182800" tIns="182800" rIns="182800" bIns="18280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endParaRPr kumimoji="0" sz="2800" b="0" i="0" u="none" strike="noStrike" kern="1200" cap="none" spc="0" normalizeH="0" baseline="0" noProof="0">
              <a:ln>
                <a:noFill/>
              </a:ln>
              <a:solidFill>
                <a:srgbClr val="3B8640"/>
              </a:solidFill>
              <a:effectLst/>
              <a:uLnTx/>
              <a:uFillTx/>
              <a:latin typeface="Calibri"/>
              <a:ea typeface="Calibri"/>
              <a:cs typeface="Calibri"/>
              <a:sym typeface="Calibri"/>
            </a:endParaRPr>
          </a:p>
        </p:txBody>
      </p:sp>
      <p:sp>
        <p:nvSpPr>
          <p:cNvPr id="654" name="Shape 654"/>
          <p:cNvSpPr/>
          <p:nvPr/>
        </p:nvSpPr>
        <p:spPr>
          <a:xfrm>
            <a:off x="9835638" y="1883856"/>
            <a:ext cx="4054200" cy="4720500"/>
          </a:xfrm>
          <a:prstGeom prst="rect">
            <a:avLst/>
          </a:prstGeom>
          <a:noFill/>
          <a:ln w="12700" cap="flat" cmpd="sng">
            <a:solidFill>
              <a:schemeClr val="accent1"/>
            </a:solidFill>
            <a:prstDash val="solid"/>
            <a:round/>
            <a:headEnd type="none" w="med" len="med"/>
            <a:tailEnd type="none" w="med" len="med"/>
          </a:ln>
        </p:spPr>
        <p:txBody>
          <a:bodyPr spcFirstLastPara="1" wrap="square" lIns="182800" tIns="182800" rIns="182800" bIns="18280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8640"/>
                </a:solidFill>
                <a:effectLst/>
                <a:uLnTx/>
                <a:uFillTx/>
                <a:latin typeface="Calibri"/>
                <a:ea typeface="Calibri"/>
                <a:cs typeface="Calibri"/>
                <a:sym typeface="Calibri"/>
              </a:rPr>
              <a:t> </a:t>
            </a:r>
            <a:endParaRPr kumimoji="0" sz="2800" b="0" i="0" u="none" strike="noStrike" kern="1200" cap="none" spc="0" normalizeH="0" baseline="0" noProof="0">
              <a:ln>
                <a:noFill/>
              </a:ln>
              <a:solidFill>
                <a:srgbClr val="3B8640"/>
              </a:solidFill>
              <a:effectLst/>
              <a:uLnTx/>
              <a:uFillTx/>
              <a:latin typeface="Calibri"/>
              <a:ea typeface="Calibri"/>
              <a:cs typeface="Calibri"/>
              <a:sym typeface="Calibri"/>
            </a:endParaRPr>
          </a:p>
        </p:txBody>
      </p:sp>
      <p:pic>
        <p:nvPicPr>
          <p:cNvPr id="656" name="Shape 656"/>
          <p:cNvPicPr preferRelativeResize="0"/>
          <p:nvPr/>
        </p:nvPicPr>
        <p:blipFill rotWithShape="1">
          <a:blip r:embed="rId6">
            <a:alphaModFix/>
          </a:blip>
          <a:srcRect/>
          <a:stretch/>
        </p:blipFill>
        <p:spPr>
          <a:xfrm>
            <a:off x="6758242" y="3674588"/>
            <a:ext cx="2313912" cy="1185412"/>
          </a:xfrm>
          <a:prstGeom prst="rect">
            <a:avLst/>
          </a:prstGeom>
          <a:noFill/>
          <a:ln w="9525" cap="flat" cmpd="sng">
            <a:solidFill>
              <a:schemeClr val="accent1"/>
            </a:solidFill>
            <a:prstDash val="solid"/>
            <a:round/>
            <a:headEnd type="none" w="med" len="med"/>
            <a:tailEnd type="none" w="med" len="med"/>
          </a:ln>
        </p:spPr>
      </p:pic>
      <p:pic>
        <p:nvPicPr>
          <p:cNvPr id="657" name="Shape 657"/>
          <p:cNvPicPr preferRelativeResize="0"/>
          <p:nvPr/>
        </p:nvPicPr>
        <p:blipFill rotWithShape="1">
          <a:blip r:embed="rId7">
            <a:alphaModFix/>
          </a:blip>
          <a:srcRect/>
          <a:stretch/>
        </p:blipFill>
        <p:spPr>
          <a:xfrm>
            <a:off x="11185822" y="3642026"/>
            <a:ext cx="2560534" cy="1070465"/>
          </a:xfrm>
          <a:prstGeom prst="rect">
            <a:avLst/>
          </a:prstGeom>
          <a:noFill/>
          <a:ln>
            <a:noFill/>
          </a:ln>
        </p:spPr>
      </p:pic>
    </p:spTree>
    <p:extLst>
      <p:ext uri="{BB962C8B-B14F-4D97-AF65-F5344CB8AC3E}">
        <p14:creationId xmlns:p14="http://schemas.microsoft.com/office/powerpoint/2010/main" val="408714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731525" y="755223"/>
            <a:ext cx="13167300" cy="698100"/>
          </a:xfrm>
          <a:prstGeom prst="rect">
            <a:avLst/>
          </a:prstGeom>
          <a:noFill/>
          <a:ln>
            <a:noFill/>
          </a:ln>
        </p:spPr>
        <p:txBody>
          <a:bodyPr spcFirstLastPara="1" wrap="square" lIns="109625" tIns="54800" rIns="109625" bIns="54800" anchor="ctr" anchorCtr="0">
            <a:noAutofit/>
          </a:bodyPr>
          <a:lstStyle/>
          <a:p>
            <a:pPr marL="0" marR="0" lvl="0" indent="0" algn="l" rtl="0">
              <a:lnSpc>
                <a:spcPct val="85000"/>
              </a:lnSpc>
              <a:spcBef>
                <a:spcPts val="0"/>
              </a:spcBef>
              <a:spcAft>
                <a:spcPts val="0"/>
              </a:spcAft>
              <a:buClr>
                <a:schemeClr val="dk1"/>
              </a:buClr>
              <a:buSzPts val="950"/>
              <a:buFont typeface="Arial"/>
              <a:buNone/>
            </a:pPr>
            <a:r>
              <a:rPr lang="en-US" sz="3800" b="1" i="0" u="none" strike="noStrike" cap="none" dirty="0">
                <a:solidFill>
                  <a:srgbClr val="3F3F3F"/>
                </a:solidFill>
                <a:latin typeface="Calibri"/>
                <a:ea typeface="Calibri"/>
                <a:cs typeface="Calibri"/>
                <a:sym typeface="Calibri"/>
              </a:rPr>
              <a:t>Flow Management</a:t>
            </a:r>
            <a:br>
              <a:rPr lang="en-US" sz="3800" b="1" i="0" u="none" strike="noStrike" cap="none" dirty="0">
                <a:solidFill>
                  <a:srgbClr val="3F3F3F"/>
                </a:solidFill>
                <a:latin typeface="Calibri"/>
                <a:ea typeface="Calibri"/>
                <a:cs typeface="Calibri"/>
                <a:sym typeface="Calibri"/>
              </a:rPr>
            </a:br>
            <a:r>
              <a:rPr lang="en-US" sz="2400" b="0" i="0" u="none" strike="noStrike" cap="none" dirty="0">
                <a:solidFill>
                  <a:schemeClr val="dk1"/>
                </a:solidFill>
                <a:latin typeface="Calibri"/>
                <a:ea typeface="Calibri"/>
                <a:cs typeface="Calibri"/>
                <a:sym typeface="Calibri"/>
              </a:rPr>
              <a:t>Enable easy ingestion, routing, management and delivery of any data anywhere (Edge, cloud, data center) to any downstream system with built in end-to-end security and provenance </a:t>
            </a:r>
            <a:br>
              <a:rPr lang="en-US" sz="2400" b="0" i="0" u="none" strike="noStrike" cap="none" dirty="0">
                <a:solidFill>
                  <a:schemeClr val="dk1"/>
                </a:solidFill>
                <a:latin typeface="Calibri"/>
                <a:ea typeface="Calibri"/>
                <a:cs typeface="Calibri"/>
                <a:sym typeface="Calibri"/>
              </a:rPr>
            </a:br>
            <a:endParaRPr sz="2400" b="0" i="0" u="none" strike="noStrike" cap="none" dirty="0">
              <a:solidFill>
                <a:srgbClr val="3F3F3F"/>
              </a:solidFill>
              <a:latin typeface="Calibri"/>
              <a:ea typeface="Calibri"/>
              <a:cs typeface="Calibri"/>
              <a:sym typeface="Calibri"/>
            </a:endParaRPr>
          </a:p>
        </p:txBody>
      </p:sp>
      <p:pic>
        <p:nvPicPr>
          <p:cNvPr id="601" name="Shape 601"/>
          <p:cNvPicPr preferRelativeResize="0"/>
          <p:nvPr/>
        </p:nvPicPr>
        <p:blipFill rotWithShape="1">
          <a:blip r:embed="rId3">
            <a:alphaModFix/>
          </a:blip>
          <a:srcRect/>
          <a:stretch/>
        </p:blipFill>
        <p:spPr>
          <a:xfrm>
            <a:off x="5927403" y="2564414"/>
            <a:ext cx="8702998" cy="2987310"/>
          </a:xfrm>
          <a:prstGeom prst="rect">
            <a:avLst/>
          </a:prstGeom>
          <a:noFill/>
          <a:ln>
            <a:noFill/>
          </a:ln>
        </p:spPr>
      </p:pic>
      <p:sp>
        <p:nvSpPr>
          <p:cNvPr id="602" name="Shape 602"/>
          <p:cNvSpPr txBox="1"/>
          <p:nvPr/>
        </p:nvSpPr>
        <p:spPr>
          <a:xfrm>
            <a:off x="6486829" y="2073949"/>
            <a:ext cx="1149900" cy="377100"/>
          </a:xfrm>
          <a:prstGeom prst="rect">
            <a:avLst/>
          </a:prstGeom>
          <a:noFill/>
          <a:ln>
            <a:noFill/>
          </a:ln>
        </p:spPr>
        <p:txBody>
          <a:bodyPr spcFirstLastPara="1" wrap="square" lIns="0" tIns="0" rIns="0" bIns="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Calibri"/>
                <a:cs typeface="Calibri"/>
                <a:sym typeface="Calibri"/>
              </a:rPr>
              <a:t>Acquire</a:t>
            </a:r>
            <a:endParaRPr kumimoji="0" sz="2200" b="0" i="0" u="none" strike="noStrike" kern="1200" cap="none" spc="0" normalizeH="0" baseline="0" noProof="0">
              <a:ln>
                <a:noFill/>
              </a:ln>
              <a:solidFill>
                <a:prstClr val="black"/>
              </a:solidFill>
              <a:effectLst/>
              <a:uLnTx/>
              <a:uFillTx/>
              <a:latin typeface="Calibri"/>
              <a:ea typeface="+mn-ea"/>
              <a:cs typeface="+mn-cs"/>
            </a:endParaRPr>
          </a:p>
        </p:txBody>
      </p:sp>
      <p:sp>
        <p:nvSpPr>
          <p:cNvPr id="603" name="Shape 603"/>
          <p:cNvSpPr txBox="1"/>
          <p:nvPr/>
        </p:nvSpPr>
        <p:spPr>
          <a:xfrm>
            <a:off x="9386005" y="2033577"/>
            <a:ext cx="1129200" cy="377100"/>
          </a:xfrm>
          <a:prstGeom prst="rect">
            <a:avLst/>
          </a:prstGeom>
          <a:noFill/>
          <a:ln>
            <a:noFill/>
          </a:ln>
        </p:spPr>
        <p:txBody>
          <a:bodyPr spcFirstLastPara="1" wrap="square" lIns="0" tIns="0" rIns="0" bIns="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Calibri"/>
                <a:cs typeface="Calibri"/>
                <a:sym typeface="Calibri"/>
              </a:rPr>
              <a:t>Process</a:t>
            </a:r>
            <a:endParaRPr kumimoji="0" sz="2200" b="0" i="0" u="none" strike="noStrike" kern="1200" cap="none" spc="0" normalizeH="0" baseline="0" noProof="0">
              <a:ln>
                <a:noFill/>
              </a:ln>
              <a:solidFill>
                <a:prstClr val="black"/>
              </a:solidFill>
              <a:effectLst/>
              <a:uLnTx/>
              <a:uFillTx/>
              <a:latin typeface="Calibri"/>
              <a:ea typeface="+mn-ea"/>
              <a:cs typeface="+mn-cs"/>
            </a:endParaRPr>
          </a:p>
        </p:txBody>
      </p:sp>
      <p:sp>
        <p:nvSpPr>
          <p:cNvPr id="604" name="Shape 604"/>
          <p:cNvSpPr txBox="1"/>
          <p:nvPr/>
        </p:nvSpPr>
        <p:spPr>
          <a:xfrm>
            <a:off x="12061688" y="2028680"/>
            <a:ext cx="1064400" cy="377100"/>
          </a:xfrm>
          <a:prstGeom prst="rect">
            <a:avLst/>
          </a:prstGeom>
          <a:noFill/>
          <a:ln>
            <a:noFill/>
          </a:ln>
        </p:spPr>
        <p:txBody>
          <a:bodyPr spcFirstLastPara="1" wrap="square" lIns="0" tIns="0" rIns="0" bIns="0" anchor="ctr" anchorCtr="0">
            <a:noAutofit/>
          </a:bodyPr>
          <a:lstStyle/>
          <a:p>
            <a:pPr marL="0" marR="0" lvl="0" indent="0" algn="ctr" defTabSz="1097280" rtl="0" eaLnBrk="1" fontAlgn="auto" latinLnBrk="0" hangingPunct="1">
              <a:lnSpc>
                <a:spcPct val="85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Calibri"/>
                <a:cs typeface="Calibri"/>
                <a:sym typeface="Calibri"/>
              </a:rPr>
              <a:t>Deliver</a:t>
            </a:r>
            <a:endParaRPr kumimoji="0" sz="2200" b="0" i="0" u="none" strike="noStrike" kern="1200" cap="none" spc="0" normalizeH="0" baseline="0" noProof="0">
              <a:ln>
                <a:noFill/>
              </a:ln>
              <a:solidFill>
                <a:prstClr val="black"/>
              </a:solidFill>
              <a:effectLst/>
              <a:uLnTx/>
              <a:uFillTx/>
              <a:latin typeface="Calibri"/>
              <a:ea typeface="+mn-ea"/>
              <a:cs typeface="+mn-cs"/>
            </a:endParaRPr>
          </a:p>
        </p:txBody>
      </p:sp>
      <p:grpSp>
        <p:nvGrpSpPr>
          <p:cNvPr id="605" name="Shape 605"/>
          <p:cNvGrpSpPr/>
          <p:nvPr/>
        </p:nvGrpSpPr>
        <p:grpSpPr>
          <a:xfrm>
            <a:off x="7879355" y="2048483"/>
            <a:ext cx="1254652" cy="395472"/>
            <a:chOff x="3957376" y="1315482"/>
            <a:chExt cx="1836973" cy="526383"/>
          </a:xfrm>
        </p:grpSpPr>
        <p:cxnSp>
          <p:nvCxnSpPr>
            <p:cNvPr id="606" name="Shape 606"/>
            <p:cNvCxnSpPr/>
            <p:nvPr/>
          </p:nvCxnSpPr>
          <p:spPr>
            <a:xfrm rot="10800000" flipH="1">
              <a:off x="3957376" y="1564806"/>
              <a:ext cx="1836900" cy="17700"/>
            </a:xfrm>
            <a:prstGeom prst="straightConnector1">
              <a:avLst/>
            </a:prstGeom>
            <a:noFill/>
            <a:ln w="76200" cap="flat" cmpd="sng">
              <a:solidFill>
                <a:schemeClr val="accent1"/>
              </a:solidFill>
              <a:prstDash val="solid"/>
              <a:round/>
              <a:headEnd type="none" w="med" len="med"/>
              <a:tailEnd type="triangle" w="lg" len="lg"/>
            </a:ln>
          </p:spPr>
        </p:cxnSp>
        <p:cxnSp>
          <p:nvCxnSpPr>
            <p:cNvPr id="607" name="Shape 607"/>
            <p:cNvCxnSpPr/>
            <p:nvPr/>
          </p:nvCxnSpPr>
          <p:spPr>
            <a:xfrm rot="10800000" flipH="1">
              <a:off x="4615049" y="1315482"/>
              <a:ext cx="1179300" cy="260700"/>
            </a:xfrm>
            <a:prstGeom prst="curvedConnector3">
              <a:avLst>
                <a:gd name="adj1" fmla="val 50000"/>
              </a:avLst>
            </a:prstGeom>
            <a:noFill/>
            <a:ln w="76200" cap="flat" cmpd="sng">
              <a:solidFill>
                <a:schemeClr val="accent1"/>
              </a:solidFill>
              <a:prstDash val="solid"/>
              <a:round/>
              <a:headEnd type="none" w="med" len="med"/>
              <a:tailEnd type="triangle" w="lg" len="lg"/>
            </a:ln>
          </p:spPr>
        </p:cxnSp>
        <p:cxnSp>
          <p:nvCxnSpPr>
            <p:cNvPr id="608" name="Shape 608"/>
            <p:cNvCxnSpPr/>
            <p:nvPr/>
          </p:nvCxnSpPr>
          <p:spPr>
            <a:xfrm>
              <a:off x="4615049" y="1581165"/>
              <a:ext cx="1179300" cy="260700"/>
            </a:xfrm>
            <a:prstGeom prst="curvedConnector3">
              <a:avLst>
                <a:gd name="adj1" fmla="val 50000"/>
              </a:avLst>
            </a:prstGeom>
            <a:noFill/>
            <a:ln w="76200" cap="flat" cmpd="sng">
              <a:solidFill>
                <a:schemeClr val="accent1"/>
              </a:solidFill>
              <a:prstDash val="solid"/>
              <a:round/>
              <a:headEnd type="none" w="med" len="med"/>
              <a:tailEnd type="triangle" w="lg" len="lg"/>
            </a:ln>
          </p:spPr>
        </p:cxnSp>
      </p:grpSp>
      <p:sp>
        <p:nvSpPr>
          <p:cNvPr id="609" name="Shape 609"/>
          <p:cNvSpPr txBox="1"/>
          <p:nvPr/>
        </p:nvSpPr>
        <p:spPr>
          <a:xfrm>
            <a:off x="6006247" y="5833985"/>
            <a:ext cx="3800700" cy="1993500"/>
          </a:xfrm>
          <a:prstGeom prst="rect">
            <a:avLst/>
          </a:prstGeom>
          <a:noFill/>
          <a:ln>
            <a:noFill/>
          </a:ln>
        </p:spPr>
        <p:txBody>
          <a:bodyPr spcFirstLastPara="1" wrap="square" lIns="0" tIns="0" rIns="0" bIns="0" anchor="t" anchorCtr="0">
            <a:noAutofit/>
          </a:bodyPr>
          <a:lstStyle/>
          <a:p>
            <a:pPr marL="342900" marR="0" lvl="0" indent="-342900" algn="l" defTabSz="1097280" rtl="0" eaLnBrk="1" fontAlgn="auto" latinLnBrk="0" hangingPunct="1">
              <a:lnSpc>
                <a:spcPct val="85000"/>
              </a:lnSpc>
              <a:spcBef>
                <a:spcPts val="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Over 360+ Prebuilt Processors</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Easy to build your own</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Parse, Enrich &amp; Apply Schema</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Filter, Split, Merger &amp; Route</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Throttle &amp; Backpressure</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457045" marR="0" lvl="0" indent="-330045" algn="l" defTabSz="1097280" rtl="0" eaLnBrk="1" fontAlgn="auto" latinLnBrk="0" hangingPunct="1">
              <a:lnSpc>
                <a:spcPct val="85000"/>
              </a:lnSpc>
              <a:spcBef>
                <a:spcPts val="600"/>
              </a:spcBef>
              <a:spcAft>
                <a:spcPts val="0"/>
              </a:spcAft>
              <a:buClr>
                <a:prstClr val="black"/>
              </a:buClr>
              <a:buSzPts val="2000"/>
              <a:buFont typeface="Arial"/>
              <a:buNone/>
              <a:tabLst/>
              <a:defRPr/>
            </a:pPr>
            <a:endParaRPr kumimoji="0" sz="20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610" name="Shape 610"/>
          <p:cNvSpPr txBox="1"/>
          <p:nvPr/>
        </p:nvSpPr>
        <p:spPr>
          <a:xfrm>
            <a:off x="10031662" y="5770935"/>
            <a:ext cx="3878100" cy="2223600"/>
          </a:xfrm>
          <a:prstGeom prst="rect">
            <a:avLst/>
          </a:prstGeom>
          <a:noFill/>
          <a:ln>
            <a:noFill/>
          </a:ln>
        </p:spPr>
        <p:txBody>
          <a:bodyPr spcFirstLastPara="1" wrap="square" lIns="0" tIns="0" rIns="0" bIns="0" anchor="t" anchorCtr="0">
            <a:noAutofit/>
          </a:bodyPr>
          <a:lstStyle/>
          <a:p>
            <a:pPr marL="342900" marR="0" lvl="0" indent="-342900" algn="l" defTabSz="1097280" rtl="0" eaLnBrk="1" fontAlgn="auto" latinLnBrk="0" hangingPunct="1">
              <a:lnSpc>
                <a:spcPct val="85000"/>
              </a:lnSpc>
              <a:spcBef>
                <a:spcPts val="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Guaranteed Delivery</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Full data provenance from acquisition to delivery</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Calibri"/>
                <a:cs typeface="Calibri"/>
                <a:sym typeface="Calibri"/>
              </a:rPr>
              <a:t>Diverse, Non-Traditional Sources</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1097280" rtl="0" eaLnBrk="1" fontAlgn="auto" latinLnBrk="0" hangingPunct="1">
              <a:lnSpc>
                <a:spcPct val="85000"/>
              </a:lnSpc>
              <a:spcBef>
                <a:spcPts val="600"/>
              </a:spcBef>
              <a:spcAft>
                <a:spcPts val="0"/>
              </a:spcAft>
              <a:buClr>
                <a:prstClr val="black"/>
              </a:buClr>
              <a:buSzPts val="2000"/>
              <a:buFont typeface="Arial" panose="020B0604020202020204" pitchFamily="34" charset="0"/>
              <a:buChar char="•"/>
              <a:tabLst/>
              <a:defRPr/>
            </a:pPr>
            <a:r>
              <a:rPr lang="fr-FR" sz="2000" dirty="0">
                <a:solidFill>
                  <a:prstClr val="black"/>
                </a:solidFill>
                <a:latin typeface="Calibri"/>
                <a:cs typeface="Calibri"/>
                <a:sym typeface="Calibri"/>
              </a:rPr>
              <a:t>Eco-system </a:t>
            </a:r>
            <a:r>
              <a:rPr lang="fr-FR" sz="2000" dirty="0" err="1">
                <a:solidFill>
                  <a:prstClr val="black"/>
                </a:solidFill>
                <a:latin typeface="Calibri"/>
                <a:cs typeface="Calibri"/>
                <a:sym typeface="Calibri"/>
              </a:rPr>
              <a:t>integration</a:t>
            </a:r>
            <a:endParaRPr kumimoji="0" sz="2200" b="0" i="0" u="none" strike="noStrike" kern="1200" cap="none" spc="0" normalizeH="0" baseline="0" noProof="0" dirty="0">
              <a:ln>
                <a:noFill/>
              </a:ln>
              <a:solidFill>
                <a:prstClr val="black"/>
              </a:solidFill>
              <a:effectLst/>
              <a:uLnTx/>
              <a:uFillTx/>
              <a:latin typeface="Calibri"/>
              <a:ea typeface="+mn-ea"/>
              <a:cs typeface="+mn-cs"/>
            </a:endParaRPr>
          </a:p>
          <a:p>
            <a:pPr marL="457045" marR="0" lvl="0" indent="-330045" algn="l" defTabSz="1097280" rtl="0" eaLnBrk="1" fontAlgn="auto" latinLnBrk="0" hangingPunct="1">
              <a:lnSpc>
                <a:spcPct val="85000"/>
              </a:lnSpc>
              <a:spcBef>
                <a:spcPts val="600"/>
              </a:spcBef>
              <a:spcAft>
                <a:spcPts val="0"/>
              </a:spcAft>
              <a:buClr>
                <a:prstClr val="black"/>
              </a:buClr>
              <a:buSzPts val="2000"/>
              <a:buFont typeface="Arial"/>
              <a:buNone/>
              <a:tabLst/>
              <a:defRPr/>
            </a:pPr>
            <a:endParaRPr kumimoji="0" sz="2000" b="0" i="0" u="none" strike="noStrike" kern="1200" cap="none" spc="0" normalizeH="0" baseline="0" noProof="0" dirty="0">
              <a:ln>
                <a:noFill/>
              </a:ln>
              <a:solidFill>
                <a:prstClr val="black"/>
              </a:solidFill>
              <a:effectLst/>
              <a:uLnTx/>
              <a:uFillTx/>
              <a:latin typeface="Calibri"/>
              <a:ea typeface="Calibri"/>
              <a:cs typeface="Calibri"/>
              <a:sym typeface="Calibri"/>
            </a:endParaRPr>
          </a:p>
          <a:p>
            <a:pPr marL="457045" marR="0" lvl="0" indent="-330045" algn="l" defTabSz="1097280" rtl="0" eaLnBrk="1" fontAlgn="auto" latinLnBrk="0" hangingPunct="1">
              <a:lnSpc>
                <a:spcPct val="85000"/>
              </a:lnSpc>
              <a:spcBef>
                <a:spcPts val="600"/>
              </a:spcBef>
              <a:spcAft>
                <a:spcPts val="0"/>
              </a:spcAft>
              <a:buClr>
                <a:prstClr val="black"/>
              </a:buClr>
              <a:buSzPts val="2000"/>
              <a:buFont typeface="Arial"/>
              <a:buNone/>
              <a:tabLst/>
              <a:defRPr/>
            </a:pPr>
            <a:endParaRPr kumimoji="0" sz="20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nvGrpSpPr>
          <p:cNvPr id="611" name="Shape 611"/>
          <p:cNvGrpSpPr/>
          <p:nvPr/>
        </p:nvGrpSpPr>
        <p:grpSpPr>
          <a:xfrm>
            <a:off x="10628733" y="2070626"/>
            <a:ext cx="1254652" cy="395472"/>
            <a:chOff x="3957376" y="1315482"/>
            <a:chExt cx="1836973" cy="526383"/>
          </a:xfrm>
        </p:grpSpPr>
        <p:cxnSp>
          <p:nvCxnSpPr>
            <p:cNvPr id="612" name="Shape 612"/>
            <p:cNvCxnSpPr/>
            <p:nvPr/>
          </p:nvCxnSpPr>
          <p:spPr>
            <a:xfrm rot="10800000" flipH="1">
              <a:off x="3957376" y="1564806"/>
              <a:ext cx="1836900" cy="17700"/>
            </a:xfrm>
            <a:prstGeom prst="straightConnector1">
              <a:avLst/>
            </a:prstGeom>
            <a:noFill/>
            <a:ln w="76200" cap="flat" cmpd="sng">
              <a:solidFill>
                <a:schemeClr val="accent1"/>
              </a:solidFill>
              <a:prstDash val="solid"/>
              <a:round/>
              <a:headEnd type="none" w="med" len="med"/>
              <a:tailEnd type="triangle" w="lg" len="lg"/>
            </a:ln>
          </p:spPr>
        </p:cxnSp>
        <p:cxnSp>
          <p:nvCxnSpPr>
            <p:cNvPr id="613" name="Shape 613"/>
            <p:cNvCxnSpPr/>
            <p:nvPr/>
          </p:nvCxnSpPr>
          <p:spPr>
            <a:xfrm rot="10800000" flipH="1">
              <a:off x="4615049" y="1315482"/>
              <a:ext cx="1179300" cy="260700"/>
            </a:xfrm>
            <a:prstGeom prst="curvedConnector3">
              <a:avLst>
                <a:gd name="adj1" fmla="val 50000"/>
              </a:avLst>
            </a:prstGeom>
            <a:noFill/>
            <a:ln w="76200" cap="flat" cmpd="sng">
              <a:solidFill>
                <a:schemeClr val="accent1"/>
              </a:solidFill>
              <a:prstDash val="solid"/>
              <a:round/>
              <a:headEnd type="none" w="med" len="med"/>
              <a:tailEnd type="triangle" w="lg" len="lg"/>
            </a:ln>
          </p:spPr>
        </p:cxnSp>
        <p:cxnSp>
          <p:nvCxnSpPr>
            <p:cNvPr id="614" name="Shape 614"/>
            <p:cNvCxnSpPr/>
            <p:nvPr/>
          </p:nvCxnSpPr>
          <p:spPr>
            <a:xfrm>
              <a:off x="4615049" y="1581165"/>
              <a:ext cx="1179300" cy="260700"/>
            </a:xfrm>
            <a:prstGeom prst="curvedConnector3">
              <a:avLst>
                <a:gd name="adj1" fmla="val 50000"/>
              </a:avLst>
            </a:prstGeom>
            <a:noFill/>
            <a:ln w="76200" cap="flat" cmpd="sng">
              <a:solidFill>
                <a:schemeClr val="accent1"/>
              </a:solidFill>
              <a:prstDash val="solid"/>
              <a:round/>
              <a:headEnd type="none" w="med" len="med"/>
              <a:tailEnd type="triangle" w="lg" len="lg"/>
            </a:ln>
          </p:spPr>
        </p:cxnSp>
      </p:grpSp>
      <p:pic>
        <p:nvPicPr>
          <p:cNvPr id="616" name="Shape 616"/>
          <p:cNvPicPr preferRelativeResize="0"/>
          <p:nvPr/>
        </p:nvPicPr>
        <p:blipFill rotWithShape="1">
          <a:blip r:embed="rId4">
            <a:alphaModFix/>
          </a:blip>
          <a:srcRect/>
          <a:stretch/>
        </p:blipFill>
        <p:spPr>
          <a:xfrm>
            <a:off x="990600" y="3276600"/>
            <a:ext cx="4325269" cy="2275124"/>
          </a:xfrm>
          <a:prstGeom prst="rect">
            <a:avLst/>
          </a:prstGeom>
          <a:noFill/>
          <a:ln w="9525" cap="flat" cmpd="sng">
            <a:solidFill>
              <a:srgbClr val="555555"/>
            </a:solidFill>
            <a:prstDash val="solid"/>
            <a:round/>
            <a:headEnd type="none" w="med" len="med"/>
            <a:tailEnd type="none" w="med" len="med"/>
          </a:ln>
        </p:spPr>
      </p:pic>
      <p:pic>
        <p:nvPicPr>
          <p:cNvPr id="2" name="Picture 1">
            <a:extLst>
              <a:ext uri="{FF2B5EF4-FFF2-40B4-BE49-F238E27FC236}">
                <a16:creationId xmlns:a16="http://schemas.microsoft.com/office/drawing/2014/main" id="{62DBF531-D75B-8746-AEC4-797078773440}"/>
              </a:ext>
            </a:extLst>
          </p:cNvPr>
          <p:cNvPicPr>
            <a:picLocks noChangeAspect="1"/>
          </p:cNvPicPr>
          <p:nvPr/>
        </p:nvPicPr>
        <p:blipFill>
          <a:blip r:embed="rId5"/>
          <a:stretch>
            <a:fillRect/>
          </a:stretch>
        </p:blipFill>
        <p:spPr>
          <a:xfrm>
            <a:off x="990600" y="2337198"/>
            <a:ext cx="1850099" cy="770875"/>
          </a:xfrm>
          <a:prstGeom prst="rect">
            <a:avLst/>
          </a:prstGeom>
        </p:spPr>
      </p:pic>
      <p:pic>
        <p:nvPicPr>
          <p:cNvPr id="3" name="Picture 2">
            <a:extLst>
              <a:ext uri="{FF2B5EF4-FFF2-40B4-BE49-F238E27FC236}">
                <a16:creationId xmlns:a16="http://schemas.microsoft.com/office/drawing/2014/main" id="{A80698A6-3FC2-164F-8E97-3B568CC9C8BC}"/>
              </a:ext>
            </a:extLst>
          </p:cNvPr>
          <p:cNvPicPr>
            <a:picLocks noChangeAspect="1"/>
          </p:cNvPicPr>
          <p:nvPr/>
        </p:nvPicPr>
        <p:blipFill>
          <a:blip r:embed="rId6"/>
          <a:stretch>
            <a:fillRect/>
          </a:stretch>
        </p:blipFill>
        <p:spPr>
          <a:xfrm>
            <a:off x="2979069" y="2287660"/>
            <a:ext cx="2336800" cy="869950"/>
          </a:xfrm>
          <a:prstGeom prst="rect">
            <a:avLst/>
          </a:prstGeom>
        </p:spPr>
      </p:pic>
      <p:pic>
        <p:nvPicPr>
          <p:cNvPr id="4" name="Picture 3">
            <a:extLst>
              <a:ext uri="{FF2B5EF4-FFF2-40B4-BE49-F238E27FC236}">
                <a16:creationId xmlns:a16="http://schemas.microsoft.com/office/drawing/2014/main" id="{B375599B-38B7-F045-AA74-B6291E6ED2AB}"/>
              </a:ext>
            </a:extLst>
          </p:cNvPr>
          <p:cNvPicPr>
            <a:picLocks noChangeAspect="1"/>
          </p:cNvPicPr>
          <p:nvPr/>
        </p:nvPicPr>
        <p:blipFill>
          <a:blip r:embed="rId7"/>
          <a:stretch>
            <a:fillRect/>
          </a:stretch>
        </p:blipFill>
        <p:spPr>
          <a:xfrm>
            <a:off x="2221557" y="5993400"/>
            <a:ext cx="1913606" cy="669453"/>
          </a:xfrm>
          <a:prstGeom prst="rect">
            <a:avLst/>
          </a:prstGeom>
        </p:spPr>
      </p:pic>
      <p:sp>
        <p:nvSpPr>
          <p:cNvPr id="21" name="Shape 609">
            <a:extLst>
              <a:ext uri="{FF2B5EF4-FFF2-40B4-BE49-F238E27FC236}">
                <a16:creationId xmlns:a16="http://schemas.microsoft.com/office/drawing/2014/main" id="{E39F2D65-B671-144E-AA8D-D1CE5947254E}"/>
              </a:ext>
            </a:extLst>
          </p:cNvPr>
          <p:cNvSpPr txBox="1"/>
          <p:nvPr/>
        </p:nvSpPr>
        <p:spPr>
          <a:xfrm>
            <a:off x="990600" y="6798078"/>
            <a:ext cx="4375520" cy="808001"/>
          </a:xfrm>
          <a:prstGeom prst="rect">
            <a:avLst/>
          </a:prstGeom>
          <a:noFill/>
          <a:ln>
            <a:noFill/>
          </a:ln>
        </p:spPr>
        <p:txBody>
          <a:bodyPr spcFirstLastPara="1" wrap="square" lIns="0" tIns="0" rIns="0" bIns="0" anchor="t" anchorCtr="0">
            <a:noAutofit/>
          </a:bodyPr>
          <a:lstStyle/>
          <a:p>
            <a:pPr marR="0" lvl="0" algn="ctr" defTabSz="1097280" rtl="0" eaLnBrk="1" fontAlgn="auto" latinLnBrk="0" hangingPunct="1">
              <a:lnSpc>
                <a:spcPct val="85000"/>
              </a:lnSpc>
              <a:spcBef>
                <a:spcPts val="0"/>
              </a:spcBef>
              <a:spcAft>
                <a:spcPts val="0"/>
              </a:spcAft>
              <a:buClr>
                <a:prstClr val="black"/>
              </a:buClr>
              <a:buSzPts val="2000"/>
              <a:tabLst/>
              <a:defRPr/>
            </a:pPr>
            <a:r>
              <a:rPr kumimoji="0" lang="en-US" sz="2000" b="0" i="0" u="none" strike="noStrike" kern="1200" cap="none" spc="0" normalizeH="0" baseline="0" dirty="0">
                <a:ln>
                  <a:noFill/>
                </a:ln>
                <a:solidFill>
                  <a:prstClr val="black"/>
                </a:solidFill>
                <a:effectLst/>
                <a:uLnTx/>
                <a:uFillTx/>
                <a:latin typeface="Calibri"/>
                <a:ea typeface="Calibri"/>
                <a:cs typeface="Calibri"/>
                <a:sym typeface="Calibri"/>
              </a:rPr>
              <a:t>Advanced tooling to industrialize flow development (Flow Development Life Cycle)</a:t>
            </a:r>
            <a:endParaRPr kumimoji="0" lang="en-US" sz="2200" b="0" i="0" u="none" strike="noStrike" kern="1200" cap="none" spc="0" normalizeH="0" baseline="0" dirty="0">
              <a:ln>
                <a:noFill/>
              </a:ln>
              <a:solidFill>
                <a:prstClr val="black"/>
              </a:solidFill>
              <a:effectLst/>
              <a:uLnTx/>
              <a:uFillTx/>
              <a:latin typeface="Calibri"/>
              <a:ea typeface="+mn-ea"/>
              <a:cs typeface="+mn-cs"/>
            </a:endParaRPr>
          </a:p>
          <a:p>
            <a:pPr marL="457045" marR="0" lvl="0" indent="-330045" algn="l" defTabSz="1097280" rtl="0" eaLnBrk="1" fontAlgn="auto" latinLnBrk="0" hangingPunct="1">
              <a:lnSpc>
                <a:spcPct val="85000"/>
              </a:lnSpc>
              <a:spcBef>
                <a:spcPts val="600"/>
              </a:spcBef>
              <a:spcAft>
                <a:spcPts val="0"/>
              </a:spcAft>
              <a:buClr>
                <a:prstClr val="black"/>
              </a:buClr>
              <a:buSzPts val="2000"/>
              <a:buFont typeface="Arial"/>
              <a:buNone/>
              <a:tabLst/>
              <a:defRPr/>
            </a:pPr>
            <a:endParaRPr kumimoji="0" sz="20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22" name="Shape 635">
            <a:extLst>
              <a:ext uri="{FF2B5EF4-FFF2-40B4-BE49-F238E27FC236}">
                <a16:creationId xmlns:a16="http://schemas.microsoft.com/office/drawing/2014/main" id="{61774185-1C00-C04E-8722-D6A213D8DE19}"/>
              </a:ext>
            </a:extLst>
          </p:cNvPr>
          <p:cNvSpPr/>
          <p:nvPr/>
        </p:nvSpPr>
        <p:spPr>
          <a:xfrm>
            <a:off x="951968" y="5818028"/>
            <a:ext cx="4458231" cy="1788051"/>
          </a:xfrm>
          <a:prstGeom prst="rect">
            <a:avLst/>
          </a:prstGeom>
          <a:noFill/>
          <a:ln w="12700" cap="flat" cmpd="sng">
            <a:solidFill>
              <a:schemeClr val="accent1"/>
            </a:solidFill>
            <a:prstDash val="solid"/>
            <a:round/>
            <a:headEnd type="none" w="med" len="med"/>
            <a:tailEnd type="none" w="med" len="med"/>
          </a:ln>
        </p:spPr>
        <p:txBody>
          <a:bodyPr spcFirstLastPara="1" wrap="square" lIns="182800" tIns="182800" rIns="182800" bIns="182800" anchor="ctr" anchorCtr="0">
            <a:noAutofit/>
          </a:bodyPr>
          <a:lstStyle/>
          <a:p>
            <a:pPr marL="0" marR="0" lvl="0" indent="0" algn="ctr" defTabSz="914400" rtl="0" eaLnBrk="1" fontAlgn="auto" latinLnBrk="0" hangingPunct="1">
              <a:lnSpc>
                <a:spcPct val="85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3509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a:t>Hands on!</a:t>
            </a:r>
          </a:p>
        </p:txBody>
      </p:sp>
    </p:spTree>
    <p:extLst>
      <p:ext uri="{BB962C8B-B14F-4D97-AF65-F5344CB8AC3E}">
        <p14:creationId xmlns:p14="http://schemas.microsoft.com/office/powerpoint/2010/main" val="28999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ortonworks Presentation Template">
  <a:themeElements>
    <a:clrScheme name="Custom 1">
      <a:dk1>
        <a:sysClr val="windowText" lastClr="000000"/>
      </a:dk1>
      <a:lt1>
        <a:srgbClr val="1E1E1E"/>
      </a:lt1>
      <a:dk2>
        <a:srgbClr val="FFFFFF"/>
      </a:dk2>
      <a:lt2>
        <a:srgbClr val="FFFFFF"/>
      </a:lt2>
      <a:accent1>
        <a:srgbClr val="69BE28"/>
      </a:accent1>
      <a:accent2>
        <a:srgbClr val="3DB5E6"/>
      </a:accent2>
      <a:accent3>
        <a:srgbClr val="44697D"/>
      </a:accent3>
      <a:accent4>
        <a:srgbClr val="818A8F"/>
      </a:accent4>
      <a:accent5>
        <a:srgbClr val="E17000"/>
      </a:accent5>
      <a:accent6>
        <a:srgbClr val="F6A800"/>
      </a:accent6>
      <a:hlink>
        <a:srgbClr val="26FF1C"/>
      </a:hlink>
      <a:folHlink>
        <a:srgbClr val="2B58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ortonworks_Template 16X9.pptx" id="{BA511AAC-F244-4003-8140-B98C4C919BCE}" vid="{F3B0942D-24C1-45D3-BAE2-29B991ED087C}"/>
    </a:ext>
  </a:extLst>
</a:theme>
</file>

<file path=ppt/theme/theme2.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Hortonworks_Template 16X9</Template>
  <TotalTime>10942</TotalTime>
  <Words>598</Words>
  <Application>Microsoft Macintosh PowerPoint</Application>
  <PresentationFormat>Personalizar</PresentationFormat>
  <Paragraphs>196</Paragraphs>
  <Slides>9</Slides>
  <Notes>7</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9</vt:i4>
      </vt:variant>
    </vt:vector>
  </HeadingPairs>
  <TitlesOfParts>
    <vt:vector size="20" baseType="lpstr">
      <vt:lpstr>ヒラギノ角ゴ Pro W3</vt:lpstr>
      <vt:lpstr>Arial</vt:lpstr>
      <vt:lpstr>Calibri</vt:lpstr>
      <vt:lpstr>Helvetica</vt:lpstr>
      <vt:lpstr>Merriweather Sans</vt:lpstr>
      <vt:lpstr>Noto Sans Symbols</vt:lpstr>
      <vt:lpstr>Roboto Italic</vt:lpstr>
      <vt:lpstr>Roboto Medium</vt:lpstr>
      <vt:lpstr>Wingdings</vt:lpstr>
      <vt:lpstr>Wingdings 2</vt:lpstr>
      <vt:lpstr>Hortonworks Presentation Template</vt:lpstr>
      <vt:lpstr>Apresentação do PowerPoint</vt:lpstr>
      <vt:lpstr>Who is here?</vt:lpstr>
      <vt:lpstr>Workshop Agenda</vt:lpstr>
      <vt:lpstr>Apresentação do PowerPoint</vt:lpstr>
      <vt:lpstr>Global Data Management With Hortonworks</vt:lpstr>
      <vt:lpstr>Hortonworks Data Flow 3.2</vt:lpstr>
      <vt:lpstr>Enterprise Services Centralized security, governance and operations for HDP and HDF</vt:lpstr>
      <vt:lpstr>Flow Management Enable easy ingestion, routing, management and delivery of any data anywhere (Edge, cloud, data center) to any downstream system with built in end-to-end security and provenance  </vt:lpstr>
      <vt:lpstr>Hands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with a Maximum of Three Lines of Copy</dc:title>
  <dc:creator>Michaiel Bovenes</dc:creator>
  <dc:description>Updated March 31, 2015</dc:description>
  <cp:lastModifiedBy>Thiago Santiago</cp:lastModifiedBy>
  <cp:revision>213</cp:revision>
  <cp:lastPrinted>2016-09-28T20:34:02Z</cp:lastPrinted>
  <dcterms:created xsi:type="dcterms:W3CDTF">2016-03-01T16:53:27Z</dcterms:created>
  <dcterms:modified xsi:type="dcterms:W3CDTF">2018-11-27T02:24:07Z</dcterms:modified>
  <cp:category>Template, OneDoc</cp:category>
</cp:coreProperties>
</file>